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0693400" cy="7556500"/>
  <p:notesSz cx="6858000" cy="9144000"/>
  <p:embeddedFontLst>
    <p:embeddedFont>
      <p:font typeface="Helvetica World" panose="020B0604020202020204" charset="-128"/>
      <p:regular r:id="rId6"/>
    </p:embeddedFont>
    <p:embeddedFont>
      <p:font typeface="Canva Sans Bold" panose="020B0604020202020204" charset="0"/>
      <p:regular r:id="rId7"/>
    </p:embeddedFont>
    <p:embeddedFont>
      <p:font typeface="IBM Plex Sans" panose="020B0503050203000203" pitchFamily="34" charset="0"/>
      <p:regular r:id="rId8"/>
    </p:embeddedFont>
    <p:embeddedFont>
      <p:font typeface="IBM Plex Sans Bold" panose="020B0803050203000203" charset="0"/>
      <p:regular r:id="rId9"/>
    </p:embeddedFont>
    <p:embeddedFont>
      <p:font typeface="Inter" panose="020B0604020202020204" charset="0"/>
      <p:regular r:id="rId10"/>
    </p:embeddedFont>
    <p:embeddedFont>
      <p:font typeface="Inter Bold" panose="020B0604020202020204" charset="0"/>
      <p:regular r:id="rId11"/>
    </p:embeddedFont>
    <p:embeddedFont>
      <p:font typeface="Montserrat Classic Bold" panose="020B0604020202020204" charset="0"/>
      <p:regular r:id="rId12"/>
    </p:embeddedFont>
    <p:embeddedFont>
      <p:font typeface="Montserrat Medium" panose="00000600000000000000" pitchFamily="2" charset="0"/>
      <p:regular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Poppins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956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3.jpeg"/><Relationship Id="rId16" Type="http://schemas.openxmlformats.org/officeDocument/2006/relationships/image" Target="../media/image17.sv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jpeg"/><Relationship Id="rId18" Type="http://schemas.openxmlformats.org/officeDocument/2006/relationships/image" Target="../media/image44.jpeg"/><Relationship Id="rId26" Type="http://schemas.openxmlformats.org/officeDocument/2006/relationships/image" Target="../media/image52.svg"/><Relationship Id="rId39" Type="http://schemas.openxmlformats.org/officeDocument/2006/relationships/image" Target="../media/image65.png"/><Relationship Id="rId21" Type="http://schemas.openxmlformats.org/officeDocument/2006/relationships/image" Target="../media/image47.jpeg"/><Relationship Id="rId34" Type="http://schemas.openxmlformats.org/officeDocument/2006/relationships/image" Target="../media/image60.png"/><Relationship Id="rId42" Type="http://schemas.openxmlformats.org/officeDocument/2006/relationships/image" Target="../media/image68.png"/><Relationship Id="rId47" Type="http://schemas.openxmlformats.org/officeDocument/2006/relationships/image" Target="../media/image73.png"/><Relationship Id="rId50" Type="http://schemas.openxmlformats.org/officeDocument/2006/relationships/image" Target="../media/image76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9" Type="http://schemas.openxmlformats.org/officeDocument/2006/relationships/image" Target="../media/image55.svg"/><Relationship Id="rId11" Type="http://schemas.openxmlformats.org/officeDocument/2006/relationships/image" Target="../media/image37.jpeg"/><Relationship Id="rId24" Type="http://schemas.openxmlformats.org/officeDocument/2006/relationships/image" Target="../media/image50.jpe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40" Type="http://schemas.openxmlformats.org/officeDocument/2006/relationships/image" Target="../media/image66.png"/><Relationship Id="rId45" Type="http://schemas.openxmlformats.org/officeDocument/2006/relationships/image" Target="../media/image71.png"/><Relationship Id="rId5" Type="http://schemas.openxmlformats.org/officeDocument/2006/relationships/image" Target="../media/image31.png"/><Relationship Id="rId15" Type="http://schemas.openxmlformats.org/officeDocument/2006/relationships/image" Target="../media/image41.svg"/><Relationship Id="rId23" Type="http://schemas.openxmlformats.org/officeDocument/2006/relationships/image" Target="../media/image49.jpeg"/><Relationship Id="rId28" Type="http://schemas.openxmlformats.org/officeDocument/2006/relationships/image" Target="../media/image54.svg"/><Relationship Id="rId36" Type="http://schemas.openxmlformats.org/officeDocument/2006/relationships/image" Target="../media/image62.png"/><Relationship Id="rId49" Type="http://schemas.openxmlformats.org/officeDocument/2006/relationships/image" Target="../media/image75.png"/><Relationship Id="rId10" Type="http://schemas.openxmlformats.org/officeDocument/2006/relationships/image" Target="../media/image36.jpeg"/><Relationship Id="rId19" Type="http://schemas.openxmlformats.org/officeDocument/2006/relationships/image" Target="../media/image45.jpeg"/><Relationship Id="rId31" Type="http://schemas.openxmlformats.org/officeDocument/2006/relationships/image" Target="../media/image57.svg"/><Relationship Id="rId44" Type="http://schemas.openxmlformats.org/officeDocument/2006/relationships/image" Target="../media/image70.png"/><Relationship Id="rId4" Type="http://schemas.openxmlformats.org/officeDocument/2006/relationships/image" Target="../media/image30.png"/><Relationship Id="rId9" Type="http://schemas.openxmlformats.org/officeDocument/2006/relationships/image" Target="../media/image35.jpeg"/><Relationship Id="rId14" Type="http://schemas.openxmlformats.org/officeDocument/2006/relationships/image" Target="../media/image40.png"/><Relationship Id="rId22" Type="http://schemas.openxmlformats.org/officeDocument/2006/relationships/image" Target="../media/image48.jpeg"/><Relationship Id="rId27" Type="http://schemas.openxmlformats.org/officeDocument/2006/relationships/image" Target="../media/image53.png"/><Relationship Id="rId30" Type="http://schemas.openxmlformats.org/officeDocument/2006/relationships/image" Target="../media/image56.svg"/><Relationship Id="rId35" Type="http://schemas.openxmlformats.org/officeDocument/2006/relationships/image" Target="../media/image61.png"/><Relationship Id="rId43" Type="http://schemas.openxmlformats.org/officeDocument/2006/relationships/image" Target="../media/image69.png"/><Relationship Id="rId48" Type="http://schemas.openxmlformats.org/officeDocument/2006/relationships/image" Target="../media/image74.png"/><Relationship Id="rId8" Type="http://schemas.openxmlformats.org/officeDocument/2006/relationships/image" Target="../media/image34.jpeg"/><Relationship Id="rId3" Type="http://schemas.openxmlformats.org/officeDocument/2006/relationships/image" Target="../media/image29.svg"/><Relationship Id="rId12" Type="http://schemas.openxmlformats.org/officeDocument/2006/relationships/image" Target="../media/image38.jpeg"/><Relationship Id="rId17" Type="http://schemas.openxmlformats.org/officeDocument/2006/relationships/image" Target="../media/image43.sv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4.png"/><Relationship Id="rId46" Type="http://schemas.openxmlformats.org/officeDocument/2006/relationships/image" Target="../media/image72.png"/><Relationship Id="rId20" Type="http://schemas.openxmlformats.org/officeDocument/2006/relationships/image" Target="../media/image46.jpeg"/><Relationship Id="rId41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696575" cy="7553325"/>
          </a:xfrm>
          <a:custGeom>
            <a:avLst/>
            <a:gdLst/>
            <a:ahLst/>
            <a:cxnLst/>
            <a:rect l="l" t="t" r="r" b="b"/>
            <a:pathLst>
              <a:path w="10696575" h="7553325">
                <a:moveTo>
                  <a:pt x="0" y="0"/>
                </a:moveTo>
                <a:lnTo>
                  <a:pt x="10696575" y="0"/>
                </a:lnTo>
                <a:lnTo>
                  <a:pt x="10696575" y="7553325"/>
                </a:lnTo>
                <a:lnTo>
                  <a:pt x="0" y="7553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364" t="-1513" r="-14322" b="-16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71951" y="981265"/>
            <a:ext cx="3086190" cy="1735124"/>
          </a:xfrm>
          <a:custGeom>
            <a:avLst/>
            <a:gdLst/>
            <a:ahLst/>
            <a:cxnLst/>
            <a:rect l="l" t="t" r="r" b="b"/>
            <a:pathLst>
              <a:path w="3086190" h="1735124">
                <a:moveTo>
                  <a:pt x="0" y="0"/>
                </a:moveTo>
                <a:lnTo>
                  <a:pt x="3086189" y="0"/>
                </a:lnTo>
                <a:lnTo>
                  <a:pt x="3086189" y="1735125"/>
                </a:lnTo>
                <a:lnTo>
                  <a:pt x="0" y="1735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60322" y="2497485"/>
            <a:ext cx="2767061" cy="38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7"/>
              </a:lnSpc>
              <a:spcBef>
                <a:spcPct val="0"/>
              </a:spcBef>
            </a:pPr>
            <a:r>
              <a:rPr lang="en-US" sz="2145" b="1" spc="-27">
                <a:solidFill>
                  <a:srgbClr val="C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Weekly Milestone-1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371" y="3372092"/>
            <a:ext cx="8468455" cy="77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4"/>
              </a:lnSpc>
              <a:spcBef>
                <a:spcPct val="0"/>
              </a:spcBef>
            </a:pPr>
            <a:r>
              <a:rPr lang="en-US" sz="2257" b="1" spc="-29">
                <a:solidFill>
                  <a:srgbClr val="A7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To increase the number of customer text reviews </a:t>
            </a:r>
          </a:p>
          <a:p>
            <a:pPr algn="ctr">
              <a:lnSpc>
                <a:spcPts val="3184"/>
              </a:lnSpc>
              <a:spcBef>
                <a:spcPct val="0"/>
              </a:spcBef>
            </a:pPr>
            <a:r>
              <a:rPr lang="en-US" sz="2257" b="1" spc="-29">
                <a:solidFill>
                  <a:srgbClr val="A7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for the Food Delivery vertical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27777" y="5937267"/>
            <a:ext cx="4060726" cy="38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7"/>
              </a:lnSpc>
              <a:spcBef>
                <a:spcPct val="0"/>
              </a:spcBef>
            </a:pPr>
            <a:r>
              <a:rPr lang="en-US" sz="2145" spc="-2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Estimated  Time to read -6-7 mins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51136" y="4808981"/>
            <a:ext cx="2620003" cy="77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4"/>
              </a:lnSpc>
            </a:pPr>
            <a:r>
              <a:rPr lang="en-US" sz="2257" b="1" spc="-29">
                <a:solidFill>
                  <a:srgbClr val="A7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BY </a:t>
            </a:r>
          </a:p>
          <a:p>
            <a:pPr algn="ctr">
              <a:lnSpc>
                <a:spcPts val="3184"/>
              </a:lnSpc>
              <a:spcBef>
                <a:spcPct val="0"/>
              </a:spcBef>
            </a:pPr>
            <a:r>
              <a:rPr lang="en-US" sz="2257" b="1" spc="-29">
                <a:solidFill>
                  <a:srgbClr val="A7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DEEPAK SVG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696575" cy="7553325"/>
          </a:xfrm>
          <a:custGeom>
            <a:avLst/>
            <a:gdLst/>
            <a:ahLst/>
            <a:cxnLst/>
            <a:rect l="l" t="t" r="r" b="b"/>
            <a:pathLst>
              <a:path w="10696575" h="7553325">
                <a:moveTo>
                  <a:pt x="0" y="0"/>
                </a:moveTo>
                <a:lnTo>
                  <a:pt x="10696575" y="0"/>
                </a:lnTo>
                <a:lnTo>
                  <a:pt x="10696575" y="7553325"/>
                </a:lnTo>
                <a:lnTo>
                  <a:pt x="0" y="7553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66" t="-1513" r="-4623" b="-160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468237" y="131856"/>
            <a:ext cx="10319035" cy="7296287"/>
          </a:xfrm>
          <a:prstGeom prst="rect">
            <a:avLst/>
          </a:prstGeom>
          <a:solidFill>
            <a:srgbClr val="F1F2F2"/>
          </a:solidFill>
        </p:spPr>
      </p:sp>
      <p:grpSp>
        <p:nvGrpSpPr>
          <p:cNvPr id="4" name="Group 4"/>
          <p:cNvGrpSpPr/>
          <p:nvPr/>
        </p:nvGrpSpPr>
        <p:grpSpPr>
          <a:xfrm rot="-5400000">
            <a:off x="7997340" y="2409611"/>
            <a:ext cx="707798" cy="2300311"/>
            <a:chOff x="0" y="0"/>
            <a:chExt cx="2771140" cy="90060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71140" cy="9006071"/>
            </a:xfrm>
            <a:custGeom>
              <a:avLst/>
              <a:gdLst/>
              <a:ahLst/>
              <a:cxnLst/>
              <a:rect l="l" t="t" r="r" b="b"/>
              <a:pathLst>
                <a:path w="2771140" h="9006071">
                  <a:moveTo>
                    <a:pt x="0" y="0"/>
                  </a:moveTo>
                  <a:lnTo>
                    <a:pt x="0" y="8103102"/>
                  </a:lnTo>
                  <a:lnTo>
                    <a:pt x="1384300" y="9006071"/>
                  </a:lnTo>
                  <a:lnTo>
                    <a:pt x="2771140" y="8103102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B56576"/>
            </a:solidFill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6973040" y="3311026"/>
            <a:ext cx="729438" cy="497480"/>
            <a:chOff x="0" y="0"/>
            <a:chExt cx="2771140" cy="18899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71140" cy="1889930"/>
            </a:xfrm>
            <a:custGeom>
              <a:avLst/>
              <a:gdLst/>
              <a:ahLst/>
              <a:cxnLst/>
              <a:rect l="l" t="t" r="r" b="b"/>
              <a:pathLst>
                <a:path w="2771140" h="1889930">
                  <a:moveTo>
                    <a:pt x="0" y="0"/>
                  </a:moveTo>
                  <a:lnTo>
                    <a:pt x="0" y="986960"/>
                  </a:lnTo>
                  <a:lnTo>
                    <a:pt x="1384300" y="1889930"/>
                  </a:lnTo>
                  <a:lnTo>
                    <a:pt x="2771140" y="986960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F1F2F2"/>
            </a:solidFill>
          </p:spPr>
        </p:sp>
      </p:grpSp>
      <p:grpSp>
        <p:nvGrpSpPr>
          <p:cNvPr id="8" name="Group 8"/>
          <p:cNvGrpSpPr/>
          <p:nvPr/>
        </p:nvGrpSpPr>
        <p:grpSpPr>
          <a:xfrm rot="-5400000">
            <a:off x="5943212" y="2409611"/>
            <a:ext cx="707798" cy="2300311"/>
            <a:chOff x="0" y="0"/>
            <a:chExt cx="2771140" cy="90060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71140" cy="9006071"/>
            </a:xfrm>
            <a:custGeom>
              <a:avLst/>
              <a:gdLst/>
              <a:ahLst/>
              <a:cxnLst/>
              <a:rect l="l" t="t" r="r" b="b"/>
              <a:pathLst>
                <a:path w="2771140" h="9006071">
                  <a:moveTo>
                    <a:pt x="0" y="0"/>
                  </a:moveTo>
                  <a:lnTo>
                    <a:pt x="0" y="8103102"/>
                  </a:lnTo>
                  <a:lnTo>
                    <a:pt x="1384300" y="9006071"/>
                  </a:lnTo>
                  <a:lnTo>
                    <a:pt x="2771140" y="8103102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A66C98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5400000">
            <a:off x="4918912" y="3311026"/>
            <a:ext cx="729438" cy="497480"/>
            <a:chOff x="0" y="0"/>
            <a:chExt cx="2771140" cy="18899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71140" cy="1889930"/>
            </a:xfrm>
            <a:custGeom>
              <a:avLst/>
              <a:gdLst/>
              <a:ahLst/>
              <a:cxnLst/>
              <a:rect l="l" t="t" r="r" b="b"/>
              <a:pathLst>
                <a:path w="2771140" h="1889930">
                  <a:moveTo>
                    <a:pt x="0" y="0"/>
                  </a:moveTo>
                  <a:lnTo>
                    <a:pt x="0" y="986960"/>
                  </a:lnTo>
                  <a:lnTo>
                    <a:pt x="1384300" y="1889930"/>
                  </a:lnTo>
                  <a:lnTo>
                    <a:pt x="2771140" y="986960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F1F2F2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5400000">
            <a:off x="3901352" y="2409611"/>
            <a:ext cx="707798" cy="2300311"/>
            <a:chOff x="0" y="0"/>
            <a:chExt cx="2771140" cy="900607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71140" cy="9006071"/>
            </a:xfrm>
            <a:custGeom>
              <a:avLst/>
              <a:gdLst/>
              <a:ahLst/>
              <a:cxnLst/>
              <a:rect l="l" t="t" r="r" b="b"/>
              <a:pathLst>
                <a:path w="2771140" h="9006071">
                  <a:moveTo>
                    <a:pt x="0" y="0"/>
                  </a:moveTo>
                  <a:lnTo>
                    <a:pt x="0" y="8103102"/>
                  </a:lnTo>
                  <a:lnTo>
                    <a:pt x="1384300" y="9006071"/>
                  </a:lnTo>
                  <a:lnTo>
                    <a:pt x="2771140" y="8103102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6D597A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2877052" y="3311026"/>
            <a:ext cx="729438" cy="497480"/>
            <a:chOff x="0" y="0"/>
            <a:chExt cx="2771140" cy="18899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71140" cy="1889930"/>
            </a:xfrm>
            <a:custGeom>
              <a:avLst/>
              <a:gdLst/>
              <a:ahLst/>
              <a:cxnLst/>
              <a:rect l="l" t="t" r="r" b="b"/>
              <a:pathLst>
                <a:path w="2771140" h="1889930">
                  <a:moveTo>
                    <a:pt x="0" y="0"/>
                  </a:moveTo>
                  <a:lnTo>
                    <a:pt x="0" y="986960"/>
                  </a:lnTo>
                  <a:lnTo>
                    <a:pt x="1384300" y="1889930"/>
                  </a:lnTo>
                  <a:lnTo>
                    <a:pt x="2771140" y="986960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F1F2F2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5400000">
            <a:off x="1865331" y="2409611"/>
            <a:ext cx="707798" cy="2300311"/>
            <a:chOff x="0" y="0"/>
            <a:chExt cx="2771140" cy="900607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71140" cy="9006071"/>
            </a:xfrm>
            <a:custGeom>
              <a:avLst/>
              <a:gdLst/>
              <a:ahLst/>
              <a:cxnLst/>
              <a:rect l="l" t="t" r="r" b="b"/>
              <a:pathLst>
                <a:path w="2771140" h="9006071">
                  <a:moveTo>
                    <a:pt x="0" y="0"/>
                  </a:moveTo>
                  <a:lnTo>
                    <a:pt x="0" y="8103102"/>
                  </a:lnTo>
                  <a:lnTo>
                    <a:pt x="1384300" y="9006071"/>
                  </a:lnTo>
                  <a:lnTo>
                    <a:pt x="2771140" y="8103102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38A3A5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841031" y="3311026"/>
            <a:ext cx="729438" cy="497480"/>
            <a:chOff x="0" y="0"/>
            <a:chExt cx="2771140" cy="18899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71140" cy="1889930"/>
            </a:xfrm>
            <a:custGeom>
              <a:avLst/>
              <a:gdLst/>
              <a:ahLst/>
              <a:cxnLst/>
              <a:rect l="l" t="t" r="r" b="b"/>
              <a:pathLst>
                <a:path w="2771140" h="1889930">
                  <a:moveTo>
                    <a:pt x="0" y="0"/>
                  </a:moveTo>
                  <a:lnTo>
                    <a:pt x="0" y="986960"/>
                  </a:lnTo>
                  <a:lnTo>
                    <a:pt x="1384300" y="1889930"/>
                  </a:lnTo>
                  <a:lnTo>
                    <a:pt x="2771140" y="986960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F1F2F2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 rot="-10800000">
            <a:off x="1812605" y="2548567"/>
            <a:ext cx="813251" cy="813251"/>
            <a:chOff x="0" y="0"/>
            <a:chExt cx="495300" cy="4953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38A3A5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 rot="-10800000">
            <a:off x="3848626" y="2548567"/>
            <a:ext cx="813251" cy="813251"/>
            <a:chOff x="0" y="0"/>
            <a:chExt cx="495300" cy="4953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6D597A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 rot="-10800000">
            <a:off x="5890486" y="2548567"/>
            <a:ext cx="813251" cy="813251"/>
            <a:chOff x="0" y="0"/>
            <a:chExt cx="495300" cy="4953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A66C98"/>
            </a:solid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 rot="-10800000">
            <a:off x="7944614" y="2548567"/>
            <a:ext cx="813251" cy="813251"/>
            <a:chOff x="0" y="0"/>
            <a:chExt cx="495300" cy="4953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B56576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96" y="117802"/>
            <a:ext cx="729629" cy="1468306"/>
            <a:chOff x="0" y="0"/>
            <a:chExt cx="347980" cy="7002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47980" cy="700275"/>
            </a:xfrm>
            <a:custGeom>
              <a:avLst/>
              <a:gdLst/>
              <a:ahLst/>
              <a:cxnLst/>
              <a:rect l="l" t="t" r="r" b="b"/>
              <a:pathLst>
                <a:path w="347980" h="700275">
                  <a:moveTo>
                    <a:pt x="0" y="0"/>
                  </a:moveTo>
                  <a:lnTo>
                    <a:pt x="347980" y="0"/>
                  </a:lnTo>
                  <a:lnTo>
                    <a:pt x="347980" y="700275"/>
                  </a:lnTo>
                  <a:lnTo>
                    <a:pt x="0" y="700275"/>
                  </a:ln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34" name="Freeform 34"/>
          <p:cNvSpPr/>
          <p:nvPr/>
        </p:nvSpPr>
        <p:spPr>
          <a:xfrm>
            <a:off x="1353108" y="74420"/>
            <a:ext cx="151168" cy="247311"/>
          </a:xfrm>
          <a:custGeom>
            <a:avLst/>
            <a:gdLst/>
            <a:ahLst/>
            <a:cxnLst/>
            <a:rect l="l" t="t" r="r" b="b"/>
            <a:pathLst>
              <a:path w="151168" h="247311">
                <a:moveTo>
                  <a:pt x="0" y="0"/>
                </a:moveTo>
                <a:lnTo>
                  <a:pt x="151168" y="0"/>
                </a:lnTo>
                <a:lnTo>
                  <a:pt x="151168" y="247310"/>
                </a:lnTo>
                <a:lnTo>
                  <a:pt x="0" y="247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211094" y="25949"/>
            <a:ext cx="210423" cy="344251"/>
          </a:xfrm>
          <a:custGeom>
            <a:avLst/>
            <a:gdLst/>
            <a:ahLst/>
            <a:cxnLst/>
            <a:rect l="l" t="t" r="r" b="b"/>
            <a:pathLst>
              <a:path w="210423" h="344251">
                <a:moveTo>
                  <a:pt x="0" y="0"/>
                </a:moveTo>
                <a:lnTo>
                  <a:pt x="210422" y="0"/>
                </a:lnTo>
                <a:lnTo>
                  <a:pt x="210422" y="344252"/>
                </a:lnTo>
                <a:lnTo>
                  <a:pt x="0" y="344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234471" y="74420"/>
            <a:ext cx="151168" cy="247311"/>
          </a:xfrm>
          <a:custGeom>
            <a:avLst/>
            <a:gdLst/>
            <a:ahLst/>
            <a:cxnLst/>
            <a:rect l="l" t="t" r="r" b="b"/>
            <a:pathLst>
              <a:path w="151168" h="247311">
                <a:moveTo>
                  <a:pt x="0" y="0"/>
                </a:moveTo>
                <a:lnTo>
                  <a:pt x="151168" y="0"/>
                </a:lnTo>
                <a:lnTo>
                  <a:pt x="151168" y="247310"/>
                </a:lnTo>
                <a:lnTo>
                  <a:pt x="0" y="2473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094640" y="25949"/>
            <a:ext cx="210423" cy="344251"/>
          </a:xfrm>
          <a:custGeom>
            <a:avLst/>
            <a:gdLst/>
            <a:ahLst/>
            <a:cxnLst/>
            <a:rect l="l" t="t" r="r" b="b"/>
            <a:pathLst>
              <a:path w="210423" h="344251">
                <a:moveTo>
                  <a:pt x="0" y="0"/>
                </a:moveTo>
                <a:lnTo>
                  <a:pt x="210422" y="0"/>
                </a:lnTo>
                <a:lnTo>
                  <a:pt x="210422" y="344252"/>
                </a:lnTo>
                <a:lnTo>
                  <a:pt x="0" y="344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115835" y="74420"/>
            <a:ext cx="151168" cy="247311"/>
          </a:xfrm>
          <a:custGeom>
            <a:avLst/>
            <a:gdLst/>
            <a:ahLst/>
            <a:cxnLst/>
            <a:rect l="l" t="t" r="r" b="b"/>
            <a:pathLst>
              <a:path w="151168" h="247311">
                <a:moveTo>
                  <a:pt x="0" y="0"/>
                </a:moveTo>
                <a:lnTo>
                  <a:pt x="151168" y="0"/>
                </a:lnTo>
                <a:lnTo>
                  <a:pt x="151168" y="247310"/>
                </a:lnTo>
                <a:lnTo>
                  <a:pt x="0" y="2473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9" name="AutoShape 39"/>
          <p:cNvSpPr/>
          <p:nvPr/>
        </p:nvSpPr>
        <p:spPr>
          <a:xfrm>
            <a:off x="1281973" y="4490665"/>
            <a:ext cx="0" cy="2526350"/>
          </a:xfrm>
          <a:prstGeom prst="line">
            <a:avLst/>
          </a:prstGeom>
          <a:ln w="95250" cap="flat">
            <a:solidFill>
              <a:srgbClr val="38A3A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>
            <a:off x="3289273" y="4490665"/>
            <a:ext cx="0" cy="2526350"/>
          </a:xfrm>
          <a:prstGeom prst="line">
            <a:avLst/>
          </a:prstGeom>
          <a:ln w="95250" cap="flat">
            <a:solidFill>
              <a:srgbClr val="6D597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5331133" y="4490665"/>
            <a:ext cx="0" cy="2526350"/>
          </a:xfrm>
          <a:prstGeom prst="line">
            <a:avLst/>
          </a:prstGeom>
          <a:ln w="95250" cap="flat">
            <a:solidFill>
              <a:srgbClr val="A66C9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7385261" y="4490665"/>
            <a:ext cx="0" cy="2526350"/>
          </a:xfrm>
          <a:prstGeom prst="line">
            <a:avLst/>
          </a:prstGeom>
          <a:ln w="95250" cap="flat">
            <a:solidFill>
              <a:srgbClr val="B5657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Freeform 43"/>
          <p:cNvSpPr/>
          <p:nvPr/>
        </p:nvSpPr>
        <p:spPr>
          <a:xfrm>
            <a:off x="1213577" y="3978959"/>
            <a:ext cx="344124" cy="344124"/>
          </a:xfrm>
          <a:custGeom>
            <a:avLst/>
            <a:gdLst/>
            <a:ahLst/>
            <a:cxnLst/>
            <a:rect l="l" t="t" r="r" b="b"/>
            <a:pathLst>
              <a:path w="344124" h="344124">
                <a:moveTo>
                  <a:pt x="0" y="0"/>
                </a:moveTo>
                <a:lnTo>
                  <a:pt x="344124" y="0"/>
                </a:lnTo>
                <a:lnTo>
                  <a:pt x="344124" y="344123"/>
                </a:lnTo>
                <a:lnTo>
                  <a:pt x="0" y="3441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3241771" y="3978959"/>
            <a:ext cx="344124" cy="344124"/>
          </a:xfrm>
          <a:custGeom>
            <a:avLst/>
            <a:gdLst/>
            <a:ahLst/>
            <a:cxnLst/>
            <a:rect l="l" t="t" r="r" b="b"/>
            <a:pathLst>
              <a:path w="344124" h="344124">
                <a:moveTo>
                  <a:pt x="0" y="0"/>
                </a:moveTo>
                <a:lnTo>
                  <a:pt x="344124" y="0"/>
                </a:lnTo>
                <a:lnTo>
                  <a:pt x="344124" y="344123"/>
                </a:lnTo>
                <a:lnTo>
                  <a:pt x="0" y="3441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5283631" y="3978959"/>
            <a:ext cx="344124" cy="344124"/>
          </a:xfrm>
          <a:custGeom>
            <a:avLst/>
            <a:gdLst/>
            <a:ahLst/>
            <a:cxnLst/>
            <a:rect l="l" t="t" r="r" b="b"/>
            <a:pathLst>
              <a:path w="344124" h="344124">
                <a:moveTo>
                  <a:pt x="0" y="0"/>
                </a:moveTo>
                <a:lnTo>
                  <a:pt x="344123" y="0"/>
                </a:lnTo>
                <a:lnTo>
                  <a:pt x="344123" y="344123"/>
                </a:lnTo>
                <a:lnTo>
                  <a:pt x="0" y="34412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7343602" y="3978959"/>
            <a:ext cx="344124" cy="344124"/>
          </a:xfrm>
          <a:custGeom>
            <a:avLst/>
            <a:gdLst/>
            <a:ahLst/>
            <a:cxnLst/>
            <a:rect l="l" t="t" r="r" b="b"/>
            <a:pathLst>
              <a:path w="344124" h="344124">
                <a:moveTo>
                  <a:pt x="0" y="0"/>
                </a:moveTo>
                <a:lnTo>
                  <a:pt x="344123" y="0"/>
                </a:lnTo>
                <a:lnTo>
                  <a:pt x="344123" y="344123"/>
                </a:lnTo>
                <a:lnTo>
                  <a:pt x="0" y="34412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940677" y="2677965"/>
            <a:ext cx="577032" cy="577032"/>
          </a:xfrm>
          <a:custGeom>
            <a:avLst/>
            <a:gdLst/>
            <a:ahLst/>
            <a:cxnLst/>
            <a:rect l="l" t="t" r="r" b="b"/>
            <a:pathLst>
              <a:path w="577032" h="577032">
                <a:moveTo>
                  <a:pt x="0" y="0"/>
                </a:moveTo>
                <a:lnTo>
                  <a:pt x="577032" y="0"/>
                </a:lnTo>
                <a:lnTo>
                  <a:pt x="577032" y="577032"/>
                </a:lnTo>
                <a:lnTo>
                  <a:pt x="0" y="57703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3977726" y="2618015"/>
            <a:ext cx="577032" cy="577032"/>
          </a:xfrm>
          <a:custGeom>
            <a:avLst/>
            <a:gdLst/>
            <a:ahLst/>
            <a:cxnLst/>
            <a:rect l="l" t="t" r="r" b="b"/>
            <a:pathLst>
              <a:path w="577032" h="577032">
                <a:moveTo>
                  <a:pt x="0" y="0"/>
                </a:moveTo>
                <a:lnTo>
                  <a:pt x="577033" y="0"/>
                </a:lnTo>
                <a:lnTo>
                  <a:pt x="577033" y="577032"/>
                </a:lnTo>
                <a:lnTo>
                  <a:pt x="0" y="57703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5961862" y="2713095"/>
            <a:ext cx="570703" cy="570703"/>
          </a:xfrm>
          <a:custGeom>
            <a:avLst/>
            <a:gdLst/>
            <a:ahLst/>
            <a:cxnLst/>
            <a:rect l="l" t="t" r="r" b="b"/>
            <a:pathLst>
              <a:path w="570703" h="570703">
                <a:moveTo>
                  <a:pt x="0" y="0"/>
                </a:moveTo>
                <a:lnTo>
                  <a:pt x="570702" y="0"/>
                </a:lnTo>
                <a:lnTo>
                  <a:pt x="570702" y="570703"/>
                </a:lnTo>
                <a:lnTo>
                  <a:pt x="0" y="57070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8092698" y="2713095"/>
            <a:ext cx="517083" cy="517083"/>
          </a:xfrm>
          <a:custGeom>
            <a:avLst/>
            <a:gdLst/>
            <a:ahLst/>
            <a:cxnLst/>
            <a:rect l="l" t="t" r="r" b="b"/>
            <a:pathLst>
              <a:path w="517083" h="517083">
                <a:moveTo>
                  <a:pt x="0" y="0"/>
                </a:moveTo>
                <a:lnTo>
                  <a:pt x="517083" y="0"/>
                </a:lnTo>
                <a:lnTo>
                  <a:pt x="517083" y="517083"/>
                </a:lnTo>
                <a:lnTo>
                  <a:pt x="0" y="517083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grpSp>
        <p:nvGrpSpPr>
          <p:cNvPr id="51" name="Group 51"/>
          <p:cNvGrpSpPr/>
          <p:nvPr/>
        </p:nvGrpSpPr>
        <p:grpSpPr>
          <a:xfrm>
            <a:off x="6540767" y="1976024"/>
            <a:ext cx="544528" cy="49220"/>
            <a:chOff x="0" y="0"/>
            <a:chExt cx="726037" cy="65626"/>
          </a:xfrm>
        </p:grpSpPr>
        <p:sp>
          <p:nvSpPr>
            <p:cNvPr id="52" name="Freeform 52"/>
            <p:cNvSpPr/>
            <p:nvPr/>
          </p:nvSpPr>
          <p:spPr>
            <a:xfrm>
              <a:off x="311159" y="0"/>
              <a:ext cx="414878" cy="65626"/>
            </a:xfrm>
            <a:custGeom>
              <a:avLst/>
              <a:gdLst/>
              <a:ahLst/>
              <a:cxnLst/>
              <a:rect l="l" t="t" r="r" b="b"/>
              <a:pathLst>
                <a:path w="414878" h="65626">
                  <a:moveTo>
                    <a:pt x="0" y="0"/>
                  </a:moveTo>
                  <a:lnTo>
                    <a:pt x="414878" y="0"/>
                  </a:lnTo>
                  <a:lnTo>
                    <a:pt x="414878" y="65626"/>
                  </a:lnTo>
                  <a:lnTo>
                    <a:pt x="0" y="65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3" name="TextBox 53"/>
            <p:cNvSpPr txBox="1"/>
            <p:nvPr/>
          </p:nvSpPr>
          <p:spPr>
            <a:xfrm>
              <a:off x="0" y="-2254"/>
              <a:ext cx="268077" cy="59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"/>
                </a:lnSpc>
                <a:spcBef>
                  <a:spcPct val="0"/>
                </a:spcBef>
              </a:pPr>
              <a:r>
                <a:rPr lang="en-US" sz="246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INSPIRED BY</a:t>
              </a:r>
            </a:p>
          </p:txBody>
        </p:sp>
      </p:grpSp>
      <p:sp>
        <p:nvSpPr>
          <p:cNvPr id="54" name="Freeform 54"/>
          <p:cNvSpPr/>
          <p:nvPr/>
        </p:nvSpPr>
        <p:spPr>
          <a:xfrm>
            <a:off x="8609781" y="981558"/>
            <a:ext cx="1901575" cy="1279241"/>
          </a:xfrm>
          <a:custGeom>
            <a:avLst/>
            <a:gdLst/>
            <a:ahLst/>
            <a:cxnLst/>
            <a:rect l="l" t="t" r="r" b="b"/>
            <a:pathLst>
              <a:path w="1901575" h="1279241">
                <a:moveTo>
                  <a:pt x="0" y="0"/>
                </a:moveTo>
                <a:lnTo>
                  <a:pt x="1901575" y="0"/>
                </a:lnTo>
                <a:lnTo>
                  <a:pt x="1901575" y="1279241"/>
                </a:lnTo>
                <a:lnTo>
                  <a:pt x="0" y="127924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55" name="TextBox 55"/>
          <p:cNvSpPr txBox="1"/>
          <p:nvPr/>
        </p:nvSpPr>
        <p:spPr>
          <a:xfrm>
            <a:off x="1751978" y="1389986"/>
            <a:ext cx="6857803" cy="317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1785" b="1">
                <a:solidFill>
                  <a:srgbClr val="D47E61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 into the factors leading the delivery space in India 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191419" y="450773"/>
            <a:ext cx="8309976" cy="456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</a:pPr>
            <a:r>
              <a:rPr lang="en-US" sz="2712" b="1" spc="2">
                <a:solidFill>
                  <a:srgbClr val="4C3AB8"/>
                </a:solidFill>
                <a:latin typeface="Inter Bold"/>
                <a:ea typeface="Inter Bold"/>
                <a:cs typeface="Inter Bold"/>
                <a:sym typeface="Inter Bold"/>
              </a:rPr>
              <a:t>Understanding the Food Delivery Space in India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3058386" y="984037"/>
            <a:ext cx="4575228" cy="291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6"/>
              </a:lnSpc>
            </a:pPr>
            <a:r>
              <a:rPr lang="en-US" sz="1612" b="1">
                <a:solidFill>
                  <a:srgbClr val="E7B2B7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LandScope Over View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28692" y="4427857"/>
            <a:ext cx="1700437" cy="2344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9464" lvl="1" indent="-114732" algn="l">
              <a:lnSpc>
                <a:spcPts val="1487"/>
              </a:lnSpc>
              <a:buFont typeface="Arial"/>
              <a:buChar char="•"/>
            </a:pPr>
            <a:r>
              <a:rPr lang="en-US" sz="1062">
                <a:solidFill>
                  <a:srgbClr val="46998D"/>
                </a:solidFill>
                <a:latin typeface="Inter"/>
                <a:ea typeface="Inter"/>
                <a:cs typeface="Inter"/>
                <a:sym typeface="Inter"/>
              </a:rPr>
              <a:t>The Online Food Delivery space in India is projected to reach a revenue of </a:t>
            </a:r>
            <a:r>
              <a:rPr lang="en-US" sz="1062" b="1">
                <a:solidFill>
                  <a:srgbClr val="46998D"/>
                </a:solidFill>
                <a:latin typeface="Inter Bold"/>
                <a:ea typeface="Inter Bold"/>
                <a:cs typeface="Inter Bold"/>
                <a:sym typeface="Inter Bold"/>
              </a:rPr>
              <a:t>US$43.78bn in 2024.</a:t>
            </a:r>
          </a:p>
          <a:p>
            <a:pPr marL="229464" lvl="1" indent="-114732" algn="l">
              <a:lnSpc>
                <a:spcPts val="1487"/>
              </a:lnSpc>
              <a:buFont typeface="Arial"/>
              <a:buChar char="•"/>
            </a:pPr>
            <a:r>
              <a:rPr lang="en-US" sz="1062">
                <a:solidFill>
                  <a:srgbClr val="46998D"/>
                </a:solidFill>
                <a:latin typeface="Inter"/>
                <a:ea typeface="Inter"/>
                <a:cs typeface="Inter"/>
                <a:sym typeface="Inter"/>
              </a:rPr>
              <a:t>An annual growth rate </a:t>
            </a:r>
            <a:r>
              <a:rPr lang="en-US" sz="1062" b="1">
                <a:solidFill>
                  <a:srgbClr val="46998D"/>
                </a:solidFill>
                <a:latin typeface="Inter Bold"/>
                <a:ea typeface="Inter Bold"/>
                <a:cs typeface="Inter Bold"/>
                <a:sym typeface="Inter Bold"/>
              </a:rPr>
              <a:t>(CAGR 2024-2029) of 15.98%.</a:t>
            </a:r>
          </a:p>
          <a:p>
            <a:pPr marL="229464" lvl="1" indent="-114732" algn="l">
              <a:lnSpc>
                <a:spcPts val="1487"/>
              </a:lnSpc>
              <a:buFont typeface="Arial"/>
              <a:buChar char="•"/>
            </a:pPr>
            <a:r>
              <a:rPr lang="en-US" sz="1062">
                <a:solidFill>
                  <a:srgbClr val="46998D"/>
                </a:solidFill>
                <a:latin typeface="Inter"/>
                <a:ea typeface="Inter"/>
                <a:cs typeface="Inter"/>
                <a:sym typeface="Inter"/>
              </a:rPr>
              <a:t>The growth will result in a projected market volume of </a:t>
            </a:r>
            <a:r>
              <a:rPr lang="en-US" sz="1062" b="1">
                <a:solidFill>
                  <a:srgbClr val="46998D"/>
                </a:solidFill>
                <a:latin typeface="Inter Bold"/>
                <a:ea typeface="Inter Bold"/>
                <a:cs typeface="Inter Bold"/>
                <a:sym typeface="Inter Bold"/>
              </a:rPr>
              <a:t>US$91.88bn by 2029</a:t>
            </a:r>
          </a:p>
          <a:p>
            <a:pPr algn="l">
              <a:lnSpc>
                <a:spcPts val="1487"/>
              </a:lnSpc>
            </a:pPr>
            <a:endParaRPr lang="en-US" sz="1062" b="1">
              <a:solidFill>
                <a:srgbClr val="46998D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3308882" y="4471615"/>
            <a:ext cx="1767702" cy="2965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8853" lvl="1" indent="-114427" algn="l">
              <a:lnSpc>
                <a:spcPts val="1483"/>
              </a:lnSpc>
              <a:buFont typeface="Arial"/>
              <a:buChar char="•"/>
            </a:pPr>
            <a:r>
              <a:rPr lang="en-US" sz="1059">
                <a:solidFill>
                  <a:srgbClr val="6D597A"/>
                </a:solidFill>
                <a:latin typeface="Inter"/>
                <a:ea typeface="Inter"/>
                <a:cs typeface="Inter"/>
                <a:sym typeface="Inter"/>
              </a:rPr>
              <a:t>Major players in the Indian market include Swiggy, Zomato, Uber Eats (before its acquisition by Zomato) and Food Panda.</a:t>
            </a:r>
          </a:p>
          <a:p>
            <a:pPr marL="231802" lvl="1" indent="-115901" algn="l">
              <a:lnSpc>
                <a:spcPts val="1503"/>
              </a:lnSpc>
              <a:buFont typeface="Arial"/>
              <a:buChar char="•"/>
            </a:pPr>
            <a:r>
              <a:rPr lang="en-US" sz="1073">
                <a:solidFill>
                  <a:srgbClr val="6D597A"/>
                </a:solidFill>
                <a:latin typeface="Inter"/>
                <a:ea typeface="Inter"/>
                <a:cs typeface="Inter"/>
                <a:sym typeface="Inter"/>
              </a:rPr>
              <a:t>Key differentiators among competitors include delivery speed, variety of restaurants, customer service and demand for healthy and organic food .</a:t>
            </a:r>
          </a:p>
          <a:p>
            <a:pPr marL="231802" lvl="1" indent="-115901" algn="l">
              <a:lnSpc>
                <a:spcPts val="1503"/>
              </a:lnSpc>
              <a:buFont typeface="Arial"/>
              <a:buChar char="•"/>
            </a:pPr>
            <a:r>
              <a:rPr lang="en-US" sz="1073">
                <a:solidFill>
                  <a:srgbClr val="6D597A"/>
                </a:solidFill>
                <a:latin typeface="Inter"/>
                <a:ea typeface="Inter"/>
                <a:cs typeface="Inter"/>
                <a:sym typeface="Inter"/>
              </a:rPr>
              <a:t>Food preferences in different regions</a:t>
            </a:r>
          </a:p>
          <a:p>
            <a:pPr algn="l">
              <a:lnSpc>
                <a:spcPts val="1352"/>
              </a:lnSpc>
            </a:pPr>
            <a:endParaRPr lang="en-US" sz="1073">
              <a:solidFill>
                <a:srgbClr val="6D597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5455693" y="4485007"/>
            <a:ext cx="1744063" cy="180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8853" lvl="1" indent="-114427" algn="l">
              <a:lnSpc>
                <a:spcPts val="1483"/>
              </a:lnSpc>
              <a:buFont typeface="Arial"/>
              <a:buChar char="•"/>
            </a:pPr>
            <a:r>
              <a:rPr lang="en-US" sz="1059">
                <a:solidFill>
                  <a:srgbClr val="B56576"/>
                </a:solidFill>
                <a:latin typeface="Inter"/>
                <a:ea typeface="Inter"/>
                <a:cs typeface="Inter"/>
                <a:sym typeface="Inter"/>
              </a:rPr>
              <a:t>Compliance with FSSAI (Food Safety and Standards Authority of India) regulations</a:t>
            </a:r>
          </a:p>
          <a:p>
            <a:pPr marL="228853" lvl="1" indent="-114427" algn="l">
              <a:lnSpc>
                <a:spcPts val="1483"/>
              </a:lnSpc>
              <a:buFont typeface="Arial"/>
              <a:buChar char="•"/>
            </a:pPr>
            <a:r>
              <a:rPr lang="en-US" sz="1059">
                <a:solidFill>
                  <a:srgbClr val="B56576"/>
                </a:solidFill>
                <a:latin typeface="Inter"/>
                <a:ea typeface="Inter"/>
                <a:cs typeface="Inter"/>
                <a:sym typeface="Inter"/>
              </a:rPr>
              <a:t>Data privacy laws impacting customer data handling and review management.</a:t>
            </a:r>
          </a:p>
          <a:p>
            <a:pPr marL="228853" lvl="1" indent="-114427" algn="l">
              <a:lnSpc>
                <a:spcPts val="1483"/>
              </a:lnSpc>
              <a:buFont typeface="Arial"/>
              <a:buChar char="•"/>
            </a:pPr>
            <a:r>
              <a:rPr lang="en-US" sz="1059">
                <a:solidFill>
                  <a:srgbClr val="B56576"/>
                </a:solidFill>
                <a:latin typeface="Inter"/>
                <a:ea typeface="Inter"/>
                <a:cs typeface="Inter"/>
                <a:sym typeface="Inter"/>
              </a:rPr>
              <a:t>Focus on ensuring fair business practices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529908" y="4485007"/>
            <a:ext cx="1642664" cy="2344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8853" lvl="1" indent="-114427" algn="l">
              <a:lnSpc>
                <a:spcPts val="1483"/>
              </a:lnSpc>
              <a:buFont typeface="Arial"/>
              <a:buChar char="•"/>
            </a:pPr>
            <a:r>
              <a:rPr lang="en-US" sz="1059">
                <a:solidFill>
                  <a:srgbClr val="D47E61"/>
                </a:solidFill>
                <a:latin typeface="Inter"/>
                <a:ea typeface="Inter"/>
                <a:cs typeface="Inter"/>
                <a:sym typeface="Inter"/>
              </a:rPr>
              <a:t>Key players in eco systems are Restaurants, delivery partners, customers, and technology providers</a:t>
            </a:r>
          </a:p>
          <a:p>
            <a:pPr marL="228853" lvl="1" indent="-114427" algn="l">
              <a:lnSpc>
                <a:spcPts val="1483"/>
              </a:lnSpc>
              <a:buFont typeface="Arial"/>
              <a:buChar char="•"/>
            </a:pPr>
            <a:r>
              <a:rPr lang="en-US" sz="1059">
                <a:solidFill>
                  <a:srgbClr val="D47E61"/>
                </a:solidFill>
                <a:latin typeface="Inter"/>
                <a:ea typeface="Inter"/>
                <a:cs typeface="Inter"/>
                <a:sym typeface="Inter"/>
              </a:rPr>
              <a:t>Also driven by factors like the rise of middle class, internet and smart phones, last mile survey for delivery, digital services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331125" y="3433654"/>
            <a:ext cx="1910646" cy="22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5"/>
              </a:lnSpc>
            </a:pPr>
            <a:r>
              <a:rPr lang="en-US" sz="1296" b="1" spc="32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MARKET SIZE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3413833" y="3425543"/>
            <a:ext cx="1643992" cy="41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205" b="1" spc="3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COMPETITOR LANDSCOPE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5531692" y="3433654"/>
            <a:ext cx="1637296" cy="22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5"/>
              </a:lnSpc>
            </a:pPr>
            <a:r>
              <a:rPr lang="en-US" sz="1296" b="1" spc="32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REGULATIONS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7585820" y="3416018"/>
            <a:ext cx="1705545" cy="469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0"/>
              </a:lnSpc>
            </a:pPr>
            <a:r>
              <a:rPr lang="en-US" sz="1350" b="1" spc="33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ECOSYSTEM ACTORS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5787" y="2755049"/>
            <a:ext cx="2637950" cy="4106318"/>
          </a:xfrm>
          <a:custGeom>
            <a:avLst/>
            <a:gdLst/>
            <a:ahLst/>
            <a:cxnLst/>
            <a:rect l="l" t="t" r="r" b="b"/>
            <a:pathLst>
              <a:path w="2637950" h="4106318">
                <a:moveTo>
                  <a:pt x="0" y="0"/>
                </a:moveTo>
                <a:lnTo>
                  <a:pt x="2637951" y="0"/>
                </a:lnTo>
                <a:lnTo>
                  <a:pt x="2637951" y="4106319"/>
                </a:lnTo>
                <a:lnTo>
                  <a:pt x="0" y="4106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95632" y="1154223"/>
            <a:ext cx="951588" cy="1538757"/>
          </a:xfrm>
          <a:custGeom>
            <a:avLst/>
            <a:gdLst/>
            <a:ahLst/>
            <a:cxnLst/>
            <a:rect l="l" t="t" r="r" b="b"/>
            <a:pathLst>
              <a:path w="951588" h="1538757">
                <a:moveTo>
                  <a:pt x="0" y="0"/>
                </a:moveTo>
                <a:lnTo>
                  <a:pt x="951588" y="0"/>
                </a:lnTo>
                <a:lnTo>
                  <a:pt x="951588" y="1538757"/>
                </a:lnTo>
                <a:lnTo>
                  <a:pt x="0" y="1538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55093" y="1638927"/>
            <a:ext cx="956934" cy="956934"/>
          </a:xfrm>
          <a:custGeom>
            <a:avLst/>
            <a:gdLst/>
            <a:ahLst/>
            <a:cxnLst/>
            <a:rect l="l" t="t" r="r" b="b"/>
            <a:pathLst>
              <a:path w="956934" h="956934">
                <a:moveTo>
                  <a:pt x="0" y="0"/>
                </a:moveTo>
                <a:lnTo>
                  <a:pt x="956934" y="0"/>
                </a:lnTo>
                <a:lnTo>
                  <a:pt x="956934" y="956934"/>
                </a:lnTo>
                <a:lnTo>
                  <a:pt x="0" y="956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5839" y="1172934"/>
            <a:ext cx="664686" cy="514998"/>
          </a:xfrm>
          <a:custGeom>
            <a:avLst/>
            <a:gdLst/>
            <a:ahLst/>
            <a:cxnLst/>
            <a:rect l="l" t="t" r="r" b="b"/>
            <a:pathLst>
              <a:path w="664686" h="514998">
                <a:moveTo>
                  <a:pt x="0" y="0"/>
                </a:moveTo>
                <a:lnTo>
                  <a:pt x="664686" y="0"/>
                </a:lnTo>
                <a:lnTo>
                  <a:pt x="664686" y="514998"/>
                </a:lnTo>
                <a:lnTo>
                  <a:pt x="0" y="514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8395" y="1199664"/>
            <a:ext cx="695871" cy="514998"/>
          </a:xfrm>
          <a:custGeom>
            <a:avLst/>
            <a:gdLst/>
            <a:ahLst/>
            <a:cxnLst/>
            <a:rect l="l" t="t" r="r" b="b"/>
            <a:pathLst>
              <a:path w="695871" h="514998">
                <a:moveTo>
                  <a:pt x="0" y="0"/>
                </a:moveTo>
                <a:lnTo>
                  <a:pt x="695871" y="0"/>
                </a:lnTo>
                <a:lnTo>
                  <a:pt x="695871" y="514998"/>
                </a:lnTo>
                <a:lnTo>
                  <a:pt x="0" y="514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42200" y="1219266"/>
            <a:ext cx="1738341" cy="1381941"/>
          </a:xfrm>
          <a:custGeom>
            <a:avLst/>
            <a:gdLst/>
            <a:ahLst/>
            <a:cxnLst/>
            <a:rect l="l" t="t" r="r" b="b"/>
            <a:pathLst>
              <a:path w="1738341" h="1381941">
                <a:moveTo>
                  <a:pt x="0" y="0"/>
                </a:moveTo>
                <a:lnTo>
                  <a:pt x="1738341" y="0"/>
                </a:lnTo>
                <a:lnTo>
                  <a:pt x="1738341" y="1381941"/>
                </a:lnTo>
                <a:lnTo>
                  <a:pt x="0" y="13819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202251" y="1270053"/>
            <a:ext cx="1301751" cy="1227798"/>
          </a:xfrm>
          <a:custGeom>
            <a:avLst/>
            <a:gdLst/>
            <a:ahLst/>
            <a:cxnLst/>
            <a:rect l="l" t="t" r="r" b="b"/>
            <a:pathLst>
              <a:path w="1301751" h="1227798">
                <a:moveTo>
                  <a:pt x="0" y="0"/>
                </a:moveTo>
                <a:lnTo>
                  <a:pt x="1301751" y="0"/>
                </a:lnTo>
                <a:lnTo>
                  <a:pt x="1301751" y="1227798"/>
                </a:lnTo>
                <a:lnTo>
                  <a:pt x="0" y="1227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099190" y="1219266"/>
            <a:ext cx="888327" cy="1381941"/>
          </a:xfrm>
          <a:custGeom>
            <a:avLst/>
            <a:gdLst/>
            <a:ahLst/>
            <a:cxnLst/>
            <a:rect l="l" t="t" r="r" b="b"/>
            <a:pathLst>
              <a:path w="888327" h="1381941">
                <a:moveTo>
                  <a:pt x="0" y="0"/>
                </a:moveTo>
                <a:lnTo>
                  <a:pt x="888327" y="0"/>
                </a:lnTo>
                <a:lnTo>
                  <a:pt x="888327" y="1381941"/>
                </a:lnTo>
                <a:lnTo>
                  <a:pt x="0" y="13819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149092" y="1295892"/>
            <a:ext cx="843777" cy="1295514"/>
          </a:xfrm>
          <a:custGeom>
            <a:avLst/>
            <a:gdLst/>
            <a:ahLst/>
            <a:cxnLst/>
            <a:rect l="l" t="t" r="r" b="b"/>
            <a:pathLst>
              <a:path w="843777" h="1295514">
                <a:moveTo>
                  <a:pt x="0" y="0"/>
                </a:moveTo>
                <a:lnTo>
                  <a:pt x="843777" y="0"/>
                </a:lnTo>
                <a:lnTo>
                  <a:pt x="843777" y="1295514"/>
                </a:lnTo>
                <a:lnTo>
                  <a:pt x="0" y="12955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620127" y="1165806"/>
            <a:ext cx="951588" cy="1538757"/>
          </a:xfrm>
          <a:custGeom>
            <a:avLst/>
            <a:gdLst/>
            <a:ahLst/>
            <a:cxnLst/>
            <a:rect l="l" t="t" r="r" b="b"/>
            <a:pathLst>
              <a:path w="951588" h="1538757">
                <a:moveTo>
                  <a:pt x="0" y="0"/>
                </a:moveTo>
                <a:lnTo>
                  <a:pt x="951588" y="0"/>
                </a:lnTo>
                <a:lnTo>
                  <a:pt x="951588" y="1538757"/>
                </a:lnTo>
                <a:lnTo>
                  <a:pt x="0" y="1538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694971" y="1254015"/>
            <a:ext cx="801900" cy="1337391"/>
          </a:xfrm>
          <a:custGeom>
            <a:avLst/>
            <a:gdLst/>
            <a:ahLst/>
            <a:cxnLst/>
            <a:rect l="l" t="t" r="r" b="b"/>
            <a:pathLst>
              <a:path w="801900" h="1337391">
                <a:moveTo>
                  <a:pt x="0" y="0"/>
                </a:moveTo>
                <a:lnTo>
                  <a:pt x="801900" y="0"/>
                </a:lnTo>
                <a:lnTo>
                  <a:pt x="801900" y="1337391"/>
                </a:lnTo>
                <a:lnTo>
                  <a:pt x="0" y="133739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40629" y="3119769"/>
            <a:ext cx="1196613" cy="144342"/>
          </a:xfrm>
          <a:custGeom>
            <a:avLst/>
            <a:gdLst/>
            <a:ahLst/>
            <a:cxnLst/>
            <a:rect l="l" t="t" r="r" b="b"/>
            <a:pathLst>
              <a:path w="1196613" h="144342">
                <a:moveTo>
                  <a:pt x="0" y="0"/>
                </a:moveTo>
                <a:lnTo>
                  <a:pt x="1196613" y="0"/>
                </a:lnTo>
                <a:lnTo>
                  <a:pt x="1196613" y="144342"/>
                </a:lnTo>
                <a:lnTo>
                  <a:pt x="0" y="14434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067412" y="6312972"/>
            <a:ext cx="2629051" cy="478006"/>
          </a:xfrm>
          <a:custGeom>
            <a:avLst/>
            <a:gdLst/>
            <a:ahLst/>
            <a:cxnLst/>
            <a:rect l="l" t="t" r="r" b="b"/>
            <a:pathLst>
              <a:path w="2629051" h="478006">
                <a:moveTo>
                  <a:pt x="0" y="0"/>
                </a:moveTo>
                <a:lnTo>
                  <a:pt x="2629052" y="0"/>
                </a:lnTo>
                <a:lnTo>
                  <a:pt x="2629052" y="478007"/>
                </a:lnTo>
                <a:lnTo>
                  <a:pt x="0" y="4780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537691" y="2721637"/>
            <a:ext cx="5131859" cy="4173143"/>
          </a:xfrm>
          <a:custGeom>
            <a:avLst/>
            <a:gdLst/>
            <a:ahLst/>
            <a:cxnLst/>
            <a:rect l="l" t="t" r="r" b="b"/>
            <a:pathLst>
              <a:path w="5131859" h="4173143">
                <a:moveTo>
                  <a:pt x="0" y="0"/>
                </a:moveTo>
                <a:lnTo>
                  <a:pt x="5131859" y="0"/>
                </a:lnTo>
                <a:lnTo>
                  <a:pt x="5131859" y="4173143"/>
                </a:lnTo>
                <a:lnTo>
                  <a:pt x="0" y="417314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40629" y="3269457"/>
            <a:ext cx="1190376" cy="981882"/>
          </a:xfrm>
          <a:custGeom>
            <a:avLst/>
            <a:gdLst/>
            <a:ahLst/>
            <a:cxnLst/>
            <a:rect l="l" t="t" r="r" b="b"/>
            <a:pathLst>
              <a:path w="1190376" h="981882">
                <a:moveTo>
                  <a:pt x="0" y="0"/>
                </a:moveTo>
                <a:lnTo>
                  <a:pt x="1190376" y="0"/>
                </a:lnTo>
                <a:lnTo>
                  <a:pt x="1190376" y="981882"/>
                </a:lnTo>
                <a:lnTo>
                  <a:pt x="0" y="98188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35283" y="4249557"/>
            <a:ext cx="1193940" cy="1226907"/>
          </a:xfrm>
          <a:custGeom>
            <a:avLst/>
            <a:gdLst/>
            <a:ahLst/>
            <a:cxnLst/>
            <a:rect l="l" t="t" r="r" b="b"/>
            <a:pathLst>
              <a:path w="1193940" h="1226907">
                <a:moveTo>
                  <a:pt x="0" y="0"/>
                </a:moveTo>
                <a:lnTo>
                  <a:pt x="1193940" y="0"/>
                </a:lnTo>
                <a:lnTo>
                  <a:pt x="1193940" y="1226907"/>
                </a:lnTo>
                <a:lnTo>
                  <a:pt x="0" y="122690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38847" y="5470227"/>
            <a:ext cx="1189485" cy="118503"/>
          </a:xfrm>
          <a:custGeom>
            <a:avLst/>
            <a:gdLst/>
            <a:ahLst/>
            <a:cxnLst/>
            <a:rect l="l" t="t" r="r" b="b"/>
            <a:pathLst>
              <a:path w="1189485" h="118503">
                <a:moveTo>
                  <a:pt x="0" y="0"/>
                </a:moveTo>
                <a:lnTo>
                  <a:pt x="1189485" y="0"/>
                </a:lnTo>
                <a:lnTo>
                  <a:pt x="1189485" y="118503"/>
                </a:lnTo>
                <a:lnTo>
                  <a:pt x="0" y="11850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841697" y="4267377"/>
            <a:ext cx="1174338" cy="1332045"/>
          </a:xfrm>
          <a:custGeom>
            <a:avLst/>
            <a:gdLst/>
            <a:ahLst/>
            <a:cxnLst/>
            <a:rect l="l" t="t" r="r" b="b"/>
            <a:pathLst>
              <a:path w="1174338" h="1332045">
                <a:moveTo>
                  <a:pt x="0" y="0"/>
                </a:moveTo>
                <a:lnTo>
                  <a:pt x="1174338" y="0"/>
                </a:lnTo>
                <a:lnTo>
                  <a:pt x="1174338" y="1332045"/>
                </a:lnTo>
                <a:lnTo>
                  <a:pt x="0" y="133204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277691" y="4453596"/>
            <a:ext cx="1128897" cy="1261656"/>
          </a:xfrm>
          <a:custGeom>
            <a:avLst/>
            <a:gdLst/>
            <a:ahLst/>
            <a:cxnLst/>
            <a:rect l="l" t="t" r="r" b="b"/>
            <a:pathLst>
              <a:path w="1128897" h="1261656">
                <a:moveTo>
                  <a:pt x="0" y="0"/>
                </a:moveTo>
                <a:lnTo>
                  <a:pt x="1128897" y="0"/>
                </a:lnTo>
                <a:lnTo>
                  <a:pt x="1128897" y="1261656"/>
                </a:lnTo>
                <a:lnTo>
                  <a:pt x="0" y="1261656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166614" y="4391226"/>
            <a:ext cx="1038015" cy="1233144"/>
          </a:xfrm>
          <a:custGeom>
            <a:avLst/>
            <a:gdLst/>
            <a:ahLst/>
            <a:cxnLst/>
            <a:rect l="l" t="t" r="r" b="b"/>
            <a:pathLst>
              <a:path w="1038015" h="1233144">
                <a:moveTo>
                  <a:pt x="0" y="0"/>
                </a:moveTo>
                <a:lnTo>
                  <a:pt x="1038015" y="0"/>
                </a:lnTo>
                <a:lnTo>
                  <a:pt x="1038015" y="1233144"/>
                </a:lnTo>
                <a:lnTo>
                  <a:pt x="0" y="1233144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196908" y="3066309"/>
            <a:ext cx="1089693" cy="1307097"/>
          </a:xfrm>
          <a:custGeom>
            <a:avLst/>
            <a:gdLst/>
            <a:ahLst/>
            <a:cxnLst/>
            <a:rect l="l" t="t" r="r" b="b"/>
            <a:pathLst>
              <a:path w="1089693" h="1307097">
                <a:moveTo>
                  <a:pt x="0" y="0"/>
                </a:moveTo>
                <a:lnTo>
                  <a:pt x="1089693" y="0"/>
                </a:lnTo>
                <a:lnTo>
                  <a:pt x="1089693" y="1307097"/>
                </a:lnTo>
                <a:lnTo>
                  <a:pt x="0" y="1307097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63022" y="1909791"/>
            <a:ext cx="498069" cy="225423"/>
          </a:xfrm>
          <a:custGeom>
            <a:avLst/>
            <a:gdLst/>
            <a:ahLst/>
            <a:cxnLst/>
            <a:rect l="l" t="t" r="r" b="b"/>
            <a:pathLst>
              <a:path w="498069" h="225423">
                <a:moveTo>
                  <a:pt x="0" y="0"/>
                </a:moveTo>
                <a:lnTo>
                  <a:pt x="498069" y="0"/>
                </a:lnTo>
                <a:lnTo>
                  <a:pt x="498069" y="225423"/>
                </a:lnTo>
                <a:lnTo>
                  <a:pt x="0" y="22542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168396" y="1891971"/>
            <a:ext cx="498069" cy="224532"/>
          </a:xfrm>
          <a:custGeom>
            <a:avLst/>
            <a:gdLst/>
            <a:ahLst/>
            <a:cxnLst/>
            <a:rect l="l" t="t" r="r" b="b"/>
            <a:pathLst>
              <a:path w="498069" h="224532">
                <a:moveTo>
                  <a:pt x="0" y="0"/>
                </a:moveTo>
                <a:lnTo>
                  <a:pt x="498069" y="0"/>
                </a:lnTo>
                <a:lnTo>
                  <a:pt x="498069" y="224532"/>
                </a:lnTo>
                <a:lnTo>
                  <a:pt x="0" y="224532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5589243" y="1838511"/>
            <a:ext cx="498069" cy="225423"/>
          </a:xfrm>
          <a:custGeom>
            <a:avLst/>
            <a:gdLst/>
            <a:ahLst/>
            <a:cxnLst/>
            <a:rect l="l" t="t" r="r" b="b"/>
            <a:pathLst>
              <a:path w="498069" h="225423">
                <a:moveTo>
                  <a:pt x="0" y="0"/>
                </a:moveTo>
                <a:lnTo>
                  <a:pt x="498069" y="0"/>
                </a:lnTo>
                <a:lnTo>
                  <a:pt x="498069" y="225423"/>
                </a:lnTo>
                <a:lnTo>
                  <a:pt x="0" y="22542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526277" y="1816236"/>
            <a:ext cx="498069" cy="225423"/>
          </a:xfrm>
          <a:custGeom>
            <a:avLst/>
            <a:gdLst/>
            <a:ahLst/>
            <a:cxnLst/>
            <a:rect l="l" t="t" r="r" b="b"/>
            <a:pathLst>
              <a:path w="498069" h="225423">
                <a:moveTo>
                  <a:pt x="0" y="0"/>
                </a:moveTo>
                <a:lnTo>
                  <a:pt x="498069" y="0"/>
                </a:lnTo>
                <a:lnTo>
                  <a:pt x="498069" y="225423"/>
                </a:lnTo>
                <a:lnTo>
                  <a:pt x="0" y="22542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028503" y="1851876"/>
            <a:ext cx="498069" cy="225423"/>
          </a:xfrm>
          <a:custGeom>
            <a:avLst/>
            <a:gdLst/>
            <a:ahLst/>
            <a:cxnLst/>
            <a:rect l="l" t="t" r="r" b="b"/>
            <a:pathLst>
              <a:path w="498069" h="225423">
                <a:moveTo>
                  <a:pt x="0" y="0"/>
                </a:moveTo>
                <a:lnTo>
                  <a:pt x="498069" y="0"/>
                </a:lnTo>
                <a:lnTo>
                  <a:pt x="498069" y="225423"/>
                </a:lnTo>
                <a:lnTo>
                  <a:pt x="0" y="22542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856943" y="3119769"/>
            <a:ext cx="1190277" cy="1402938"/>
          </a:xfrm>
          <a:custGeom>
            <a:avLst/>
            <a:gdLst/>
            <a:ahLst/>
            <a:cxnLst/>
            <a:rect l="l" t="t" r="r" b="b"/>
            <a:pathLst>
              <a:path w="1190277" h="1402938">
                <a:moveTo>
                  <a:pt x="0" y="0"/>
                </a:moveTo>
                <a:lnTo>
                  <a:pt x="1190277" y="0"/>
                </a:lnTo>
                <a:lnTo>
                  <a:pt x="1190277" y="1402938"/>
                </a:lnTo>
                <a:lnTo>
                  <a:pt x="0" y="1402938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-4781" t="-1793" r="-4781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961699" y="2826492"/>
            <a:ext cx="649021" cy="275457"/>
          </a:xfrm>
          <a:custGeom>
            <a:avLst/>
            <a:gdLst/>
            <a:ahLst/>
            <a:cxnLst/>
            <a:rect l="l" t="t" r="r" b="b"/>
            <a:pathLst>
              <a:path w="649021" h="275457">
                <a:moveTo>
                  <a:pt x="0" y="0"/>
                </a:moveTo>
                <a:lnTo>
                  <a:pt x="649021" y="0"/>
                </a:lnTo>
                <a:lnTo>
                  <a:pt x="649021" y="275457"/>
                </a:lnTo>
                <a:lnTo>
                  <a:pt x="0" y="275457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630316" y="4438449"/>
            <a:ext cx="1178214" cy="632944"/>
          </a:xfrm>
          <a:custGeom>
            <a:avLst/>
            <a:gdLst/>
            <a:ahLst/>
            <a:cxnLst/>
            <a:rect l="l" t="t" r="r" b="b"/>
            <a:pathLst>
              <a:path w="1178214" h="632944">
                <a:moveTo>
                  <a:pt x="0" y="0"/>
                </a:moveTo>
                <a:lnTo>
                  <a:pt x="1178214" y="0"/>
                </a:lnTo>
                <a:lnTo>
                  <a:pt x="1178214" y="632944"/>
                </a:lnTo>
                <a:lnTo>
                  <a:pt x="0" y="632944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 b="-287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644950" y="4522707"/>
            <a:ext cx="2400354" cy="1097373"/>
          </a:xfrm>
          <a:custGeom>
            <a:avLst/>
            <a:gdLst/>
            <a:ahLst/>
            <a:cxnLst/>
            <a:rect l="l" t="t" r="r" b="b"/>
            <a:pathLst>
              <a:path w="2400354" h="1097373">
                <a:moveTo>
                  <a:pt x="0" y="0"/>
                </a:moveTo>
                <a:lnTo>
                  <a:pt x="2400354" y="0"/>
                </a:lnTo>
                <a:lnTo>
                  <a:pt x="2400354" y="1097373"/>
                </a:lnTo>
                <a:lnTo>
                  <a:pt x="0" y="1097373"/>
                </a:lnTo>
                <a:lnTo>
                  <a:pt x="0" y="0"/>
                </a:lnTo>
                <a:close/>
              </a:path>
            </a:pathLst>
          </a:custGeom>
          <a:blipFill>
            <a:blip r:embed="rId35"/>
            <a:stretch>
              <a:fillRect b="-618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3162788" y="3105513"/>
            <a:ext cx="1083942" cy="1161864"/>
          </a:xfrm>
          <a:custGeom>
            <a:avLst/>
            <a:gdLst/>
            <a:ahLst/>
            <a:cxnLst/>
            <a:rect l="l" t="t" r="r" b="b"/>
            <a:pathLst>
              <a:path w="1083942" h="1161864">
                <a:moveTo>
                  <a:pt x="0" y="0"/>
                </a:moveTo>
                <a:lnTo>
                  <a:pt x="1083941" y="0"/>
                </a:lnTo>
                <a:lnTo>
                  <a:pt x="1083941" y="1161864"/>
                </a:lnTo>
                <a:lnTo>
                  <a:pt x="0" y="1161864"/>
                </a:lnTo>
                <a:lnTo>
                  <a:pt x="0" y="0"/>
                </a:lnTo>
                <a:close/>
              </a:path>
            </a:pathLst>
          </a:custGeom>
          <a:blipFill>
            <a:blip r:embed="rId36"/>
            <a:stretch>
              <a:fillRect t="-1163" b="-1163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3094845" y="4409109"/>
            <a:ext cx="2494398" cy="1115585"/>
          </a:xfrm>
          <a:custGeom>
            <a:avLst/>
            <a:gdLst/>
            <a:ahLst/>
            <a:cxnLst/>
            <a:rect l="l" t="t" r="r" b="b"/>
            <a:pathLst>
              <a:path w="2494398" h="1115585">
                <a:moveTo>
                  <a:pt x="0" y="0"/>
                </a:moveTo>
                <a:lnTo>
                  <a:pt x="2494398" y="0"/>
                </a:lnTo>
                <a:lnTo>
                  <a:pt x="2494398" y="1115585"/>
                </a:lnTo>
                <a:lnTo>
                  <a:pt x="0" y="1115585"/>
                </a:lnTo>
                <a:lnTo>
                  <a:pt x="0" y="0"/>
                </a:lnTo>
                <a:close/>
              </a:path>
            </a:pathLst>
          </a:custGeom>
          <a:blipFill>
            <a:blip r:embed="rId37"/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3143738" y="3119769"/>
            <a:ext cx="2250441" cy="2095723"/>
          </a:xfrm>
          <a:custGeom>
            <a:avLst/>
            <a:gdLst/>
            <a:ahLst/>
            <a:cxnLst/>
            <a:rect l="l" t="t" r="r" b="b"/>
            <a:pathLst>
              <a:path w="2250441" h="2095723">
                <a:moveTo>
                  <a:pt x="0" y="0"/>
                </a:moveTo>
                <a:lnTo>
                  <a:pt x="2250441" y="0"/>
                </a:lnTo>
                <a:lnTo>
                  <a:pt x="2250441" y="2095723"/>
                </a:lnTo>
                <a:lnTo>
                  <a:pt x="0" y="2095723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3319641" y="2763132"/>
            <a:ext cx="496971" cy="325539"/>
          </a:xfrm>
          <a:custGeom>
            <a:avLst/>
            <a:gdLst/>
            <a:ahLst/>
            <a:cxnLst/>
            <a:rect l="l" t="t" r="r" b="b"/>
            <a:pathLst>
              <a:path w="496971" h="325539">
                <a:moveTo>
                  <a:pt x="0" y="0"/>
                </a:moveTo>
                <a:lnTo>
                  <a:pt x="496971" y="0"/>
                </a:lnTo>
                <a:lnTo>
                  <a:pt x="496971" y="325539"/>
                </a:lnTo>
                <a:lnTo>
                  <a:pt x="0" y="325539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 t="-26717" r="-1549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5896939" y="2784649"/>
            <a:ext cx="1247231" cy="288788"/>
          </a:xfrm>
          <a:custGeom>
            <a:avLst/>
            <a:gdLst/>
            <a:ahLst/>
            <a:cxnLst/>
            <a:rect l="l" t="t" r="r" b="b"/>
            <a:pathLst>
              <a:path w="1247231" h="288788">
                <a:moveTo>
                  <a:pt x="0" y="0"/>
                </a:moveTo>
                <a:lnTo>
                  <a:pt x="1247231" y="0"/>
                </a:lnTo>
                <a:lnTo>
                  <a:pt x="1247231" y="288788"/>
                </a:lnTo>
                <a:lnTo>
                  <a:pt x="0" y="288788"/>
                </a:lnTo>
                <a:lnTo>
                  <a:pt x="0" y="0"/>
                </a:lnTo>
                <a:close/>
              </a:path>
            </a:pathLst>
          </a:custGeom>
          <a:blipFill>
            <a:blip r:embed="rId40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5696464" y="3112986"/>
            <a:ext cx="2377512" cy="1325463"/>
          </a:xfrm>
          <a:custGeom>
            <a:avLst/>
            <a:gdLst/>
            <a:ahLst/>
            <a:cxnLst/>
            <a:rect l="l" t="t" r="r" b="b"/>
            <a:pathLst>
              <a:path w="2377512" h="1325463">
                <a:moveTo>
                  <a:pt x="0" y="0"/>
                </a:moveTo>
                <a:lnTo>
                  <a:pt x="2377511" y="0"/>
                </a:lnTo>
                <a:lnTo>
                  <a:pt x="2377511" y="1325463"/>
                </a:lnTo>
                <a:lnTo>
                  <a:pt x="0" y="1325463"/>
                </a:lnTo>
                <a:lnTo>
                  <a:pt x="0" y="0"/>
                </a:lnTo>
                <a:close/>
              </a:path>
            </a:pathLst>
          </a:custGeom>
          <a:blipFill>
            <a:blip r:embed="rId41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5713068" y="3119769"/>
            <a:ext cx="982579" cy="1857027"/>
          </a:xfrm>
          <a:custGeom>
            <a:avLst/>
            <a:gdLst/>
            <a:ahLst/>
            <a:cxnLst/>
            <a:rect l="l" t="t" r="r" b="b"/>
            <a:pathLst>
              <a:path w="982579" h="1857027">
                <a:moveTo>
                  <a:pt x="0" y="0"/>
                </a:moveTo>
                <a:lnTo>
                  <a:pt x="982579" y="0"/>
                </a:lnTo>
                <a:lnTo>
                  <a:pt x="982579" y="1857027"/>
                </a:lnTo>
                <a:lnTo>
                  <a:pt x="0" y="1857027"/>
                </a:lnTo>
                <a:lnTo>
                  <a:pt x="0" y="0"/>
                </a:lnTo>
                <a:close/>
              </a:path>
            </a:pathLst>
          </a:custGeom>
          <a:blipFill>
            <a:blip r:embed="rId42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6673480" y="4441925"/>
            <a:ext cx="1425710" cy="665741"/>
          </a:xfrm>
          <a:custGeom>
            <a:avLst/>
            <a:gdLst/>
            <a:ahLst/>
            <a:cxnLst/>
            <a:rect l="l" t="t" r="r" b="b"/>
            <a:pathLst>
              <a:path w="1425710" h="665741">
                <a:moveTo>
                  <a:pt x="0" y="0"/>
                </a:moveTo>
                <a:lnTo>
                  <a:pt x="1425710" y="0"/>
                </a:lnTo>
                <a:lnTo>
                  <a:pt x="1425710" y="665741"/>
                </a:lnTo>
                <a:lnTo>
                  <a:pt x="0" y="665741"/>
                </a:lnTo>
                <a:lnTo>
                  <a:pt x="0" y="0"/>
                </a:lnTo>
                <a:close/>
              </a:path>
            </a:pathLst>
          </a:custGeom>
          <a:blipFill>
            <a:blip r:embed="rId43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5674968" y="4781925"/>
            <a:ext cx="1024509" cy="742769"/>
          </a:xfrm>
          <a:custGeom>
            <a:avLst/>
            <a:gdLst/>
            <a:ahLst/>
            <a:cxnLst/>
            <a:rect l="l" t="t" r="r" b="b"/>
            <a:pathLst>
              <a:path w="1024509" h="742769">
                <a:moveTo>
                  <a:pt x="0" y="0"/>
                </a:moveTo>
                <a:lnTo>
                  <a:pt x="1024509" y="0"/>
                </a:lnTo>
                <a:lnTo>
                  <a:pt x="1024509" y="742769"/>
                </a:lnTo>
                <a:lnTo>
                  <a:pt x="0" y="742769"/>
                </a:lnTo>
                <a:lnTo>
                  <a:pt x="0" y="0"/>
                </a:lnTo>
                <a:close/>
              </a:path>
            </a:pathLst>
          </a:custGeom>
          <a:blipFill>
            <a:blip r:embed="rId44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6644763" y="5033489"/>
            <a:ext cx="1454427" cy="681763"/>
          </a:xfrm>
          <a:custGeom>
            <a:avLst/>
            <a:gdLst/>
            <a:ahLst/>
            <a:cxnLst/>
            <a:rect l="l" t="t" r="r" b="b"/>
            <a:pathLst>
              <a:path w="1454427" h="681763">
                <a:moveTo>
                  <a:pt x="0" y="0"/>
                </a:moveTo>
                <a:lnTo>
                  <a:pt x="1454427" y="0"/>
                </a:lnTo>
                <a:lnTo>
                  <a:pt x="1454427" y="681763"/>
                </a:lnTo>
                <a:lnTo>
                  <a:pt x="0" y="681763"/>
                </a:lnTo>
                <a:lnTo>
                  <a:pt x="0" y="0"/>
                </a:lnTo>
                <a:close/>
              </a:path>
            </a:pathLst>
          </a:custGeom>
          <a:blipFill>
            <a:blip r:embed="rId45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8222148" y="2786162"/>
            <a:ext cx="883437" cy="249175"/>
          </a:xfrm>
          <a:custGeom>
            <a:avLst/>
            <a:gdLst/>
            <a:ahLst/>
            <a:cxnLst/>
            <a:rect l="l" t="t" r="r" b="b"/>
            <a:pathLst>
              <a:path w="883437" h="249175">
                <a:moveTo>
                  <a:pt x="0" y="0"/>
                </a:moveTo>
                <a:lnTo>
                  <a:pt x="883437" y="0"/>
                </a:lnTo>
                <a:lnTo>
                  <a:pt x="883437" y="249175"/>
                </a:lnTo>
                <a:lnTo>
                  <a:pt x="0" y="249175"/>
                </a:lnTo>
                <a:lnTo>
                  <a:pt x="0" y="0"/>
                </a:lnTo>
                <a:close/>
              </a:path>
            </a:pathLst>
          </a:custGeom>
          <a:blipFill>
            <a:blip r:embed="rId46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8203965" y="3049454"/>
            <a:ext cx="1301065" cy="2166039"/>
          </a:xfrm>
          <a:custGeom>
            <a:avLst/>
            <a:gdLst/>
            <a:ahLst/>
            <a:cxnLst/>
            <a:rect l="l" t="t" r="r" b="b"/>
            <a:pathLst>
              <a:path w="1301065" h="2166039">
                <a:moveTo>
                  <a:pt x="0" y="0"/>
                </a:moveTo>
                <a:lnTo>
                  <a:pt x="1301065" y="0"/>
                </a:lnTo>
                <a:lnTo>
                  <a:pt x="1301065" y="2166038"/>
                </a:lnTo>
                <a:lnTo>
                  <a:pt x="0" y="2166038"/>
                </a:lnTo>
                <a:lnTo>
                  <a:pt x="0" y="0"/>
                </a:lnTo>
                <a:close/>
              </a:path>
            </a:pathLst>
          </a:custGeom>
          <a:blipFill>
            <a:blip r:embed="rId47"/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9385065" y="3269457"/>
            <a:ext cx="1265571" cy="898174"/>
          </a:xfrm>
          <a:custGeom>
            <a:avLst/>
            <a:gdLst/>
            <a:ahLst/>
            <a:cxnLst/>
            <a:rect l="l" t="t" r="r" b="b"/>
            <a:pathLst>
              <a:path w="1265571" h="898174">
                <a:moveTo>
                  <a:pt x="0" y="0"/>
                </a:moveTo>
                <a:lnTo>
                  <a:pt x="1265571" y="0"/>
                </a:lnTo>
                <a:lnTo>
                  <a:pt x="1265571" y="898174"/>
                </a:lnTo>
                <a:lnTo>
                  <a:pt x="0" y="898174"/>
                </a:lnTo>
                <a:lnTo>
                  <a:pt x="0" y="0"/>
                </a:lnTo>
                <a:close/>
              </a:path>
            </a:pathLst>
          </a:custGeom>
          <a:blipFill>
            <a:blip r:embed="rId48"/>
            <a:stretch>
              <a:fillRect b="-53684"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9432690" y="4196360"/>
            <a:ext cx="1179846" cy="1392370"/>
          </a:xfrm>
          <a:custGeom>
            <a:avLst/>
            <a:gdLst/>
            <a:ahLst/>
            <a:cxnLst/>
            <a:rect l="l" t="t" r="r" b="b"/>
            <a:pathLst>
              <a:path w="1179846" h="1392370">
                <a:moveTo>
                  <a:pt x="0" y="0"/>
                </a:moveTo>
                <a:lnTo>
                  <a:pt x="1179846" y="0"/>
                </a:lnTo>
                <a:lnTo>
                  <a:pt x="1179846" y="1392370"/>
                </a:lnTo>
                <a:lnTo>
                  <a:pt x="0" y="1392370"/>
                </a:lnTo>
                <a:lnTo>
                  <a:pt x="0" y="0"/>
                </a:lnTo>
                <a:close/>
              </a:path>
            </a:pathLst>
          </a:custGeom>
          <a:blipFill>
            <a:blip r:embed="rId49"/>
            <a:stretch>
              <a:fillRect l="-2047" t="-13510" r="-2047"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8854497" y="5156567"/>
            <a:ext cx="465373" cy="442855"/>
          </a:xfrm>
          <a:custGeom>
            <a:avLst/>
            <a:gdLst/>
            <a:ahLst/>
            <a:cxnLst/>
            <a:rect l="l" t="t" r="r" b="b"/>
            <a:pathLst>
              <a:path w="465373" h="442855">
                <a:moveTo>
                  <a:pt x="0" y="0"/>
                </a:moveTo>
                <a:lnTo>
                  <a:pt x="465373" y="0"/>
                </a:lnTo>
                <a:lnTo>
                  <a:pt x="465373" y="442855"/>
                </a:lnTo>
                <a:lnTo>
                  <a:pt x="0" y="442855"/>
                </a:lnTo>
                <a:lnTo>
                  <a:pt x="0" y="0"/>
                </a:lnTo>
                <a:close/>
              </a:path>
            </a:pathLst>
          </a:custGeom>
          <a:blipFill>
            <a:blip r:embed="rId50"/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178200" y="746636"/>
            <a:ext cx="5656291" cy="313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2"/>
              </a:lnSpc>
            </a:pPr>
            <a:r>
              <a:rPr lang="en-US" sz="1873" b="1" spc="14">
                <a:solidFill>
                  <a:srgbClr val="C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Customer Journey in Food Delivery Space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48058" y="6432638"/>
            <a:ext cx="687975" cy="114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"/>
              </a:lnSpc>
            </a:pPr>
            <a:r>
              <a:rPr lang="en-US" sz="701" spc="1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stood out: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36475" y="6546829"/>
            <a:ext cx="29269" cy="115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"/>
              </a:lnSpc>
            </a:pPr>
            <a:r>
              <a:rPr lang="en-US" sz="645" spc="-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36764" y="5697864"/>
            <a:ext cx="731143" cy="114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2"/>
              </a:lnSpc>
            </a:pPr>
            <a:r>
              <a:rPr lang="en-US" sz="701" spc="11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Salient Features: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182207" y="6399210"/>
            <a:ext cx="687975" cy="114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"/>
              </a:lnSpc>
            </a:pPr>
            <a:r>
              <a:rPr lang="en-US" sz="701" spc="1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stood out: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225721" y="6558701"/>
            <a:ext cx="29269" cy="115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2"/>
              </a:lnSpc>
            </a:pPr>
            <a:r>
              <a:rPr lang="en-US" sz="645" spc="-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202555" y="5697864"/>
            <a:ext cx="731143" cy="114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2"/>
              </a:lnSpc>
            </a:pPr>
            <a:r>
              <a:rPr lang="en-US" sz="701" spc="11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Salient Features: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716355" y="6410965"/>
            <a:ext cx="687975" cy="114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"/>
              </a:lnSpc>
            </a:pPr>
            <a:r>
              <a:rPr lang="en-US" sz="701" spc="1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stood out: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704772" y="6525144"/>
            <a:ext cx="29269" cy="115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"/>
              </a:lnSpc>
            </a:pPr>
            <a:r>
              <a:rPr lang="en-US" sz="645" spc="-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732104" y="5668461"/>
            <a:ext cx="731143" cy="114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2"/>
              </a:lnSpc>
            </a:pPr>
            <a:r>
              <a:rPr lang="en-US" sz="701" spc="11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Salient Features: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265807" y="6407401"/>
            <a:ext cx="687975" cy="114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"/>
              </a:lnSpc>
            </a:pPr>
            <a:r>
              <a:rPr lang="en-US" sz="701" spc="1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stood out: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254224" y="6521580"/>
            <a:ext cx="29269" cy="115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"/>
              </a:lnSpc>
            </a:pPr>
            <a:r>
              <a:rPr lang="en-US" sz="645" spc="-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8276499" y="5660743"/>
            <a:ext cx="731143" cy="114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2"/>
              </a:lnSpc>
            </a:pPr>
            <a:r>
              <a:rPr lang="en-US" sz="701" spc="11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Salient Features: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15681" y="5775687"/>
            <a:ext cx="29269" cy="564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43"/>
              </a:lnSpc>
            </a:pPr>
            <a:r>
              <a:rPr lang="en-US" sz="645" spc="-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 • •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836950" y="6546829"/>
            <a:ext cx="2140371" cy="115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"/>
              </a:lnSpc>
            </a:pPr>
            <a:r>
              <a:rPr lang="en-US" sz="645" spc="-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AI generated summary of reviews + Video feedback option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816156" y="5851887"/>
            <a:ext cx="2171890" cy="445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1"/>
              </a:lnSpc>
            </a:pPr>
            <a:r>
              <a:rPr lang="en-US" sz="645" spc="-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Along with rating on delivery experience, detailed feedback on how it can be improved can be captured Feature-wise review of a product is available. Feature list is pre-populated based on product Option to give separate feedback to the seller  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3225721" y="5775687"/>
            <a:ext cx="29269" cy="36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43"/>
              </a:lnSpc>
            </a:pPr>
            <a:r>
              <a:rPr lang="en-US" sz="645" spc="-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 •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5696464" y="5751329"/>
            <a:ext cx="29269" cy="36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43"/>
              </a:lnSpc>
            </a:pPr>
            <a:r>
              <a:rPr lang="en-US" sz="645" spc="-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 •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5896939" y="5827529"/>
            <a:ext cx="2171723" cy="445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1"/>
              </a:lnSpc>
            </a:pPr>
            <a:r>
              <a:rPr lang="en-US" sz="645" spc="-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Tripadvisor's platform aggregates reviews and opinions from members about destinations, accommodations, restaurants, and activities</a:t>
            </a:r>
          </a:p>
          <a:p>
            <a:pPr algn="l">
              <a:lnSpc>
                <a:spcPts val="771"/>
              </a:lnSpc>
            </a:pPr>
            <a:r>
              <a:rPr lang="en-US" sz="645" spc="-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ripadvisor is available in 43 markets and 22 languages</a:t>
            </a:r>
          </a:p>
          <a:p>
            <a:pPr algn="l">
              <a:lnSpc>
                <a:spcPts val="771"/>
              </a:lnSpc>
            </a:pPr>
            <a:endParaRPr lang="en-US" sz="645" spc="-8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8299665" y="5814766"/>
            <a:ext cx="29269" cy="194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1"/>
              </a:lnSpc>
            </a:pPr>
            <a:r>
              <a:rPr lang="en-US" sz="645" spc="-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 •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8500140" y="5814766"/>
            <a:ext cx="2039933" cy="292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1"/>
              </a:lnSpc>
            </a:pPr>
            <a:r>
              <a:rPr lang="en-US" sz="645" spc="-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Option to rate individual items in the order Option to rate delivery partner along with the restaurant and detailed text review option </a:t>
            </a:r>
          </a:p>
        </p:txBody>
      </p:sp>
      <p:sp>
        <p:nvSpPr>
          <p:cNvPr id="68" name="TextBox 68"/>
          <p:cNvSpPr txBox="1"/>
          <p:nvPr/>
        </p:nvSpPr>
        <p:spPr>
          <a:xfrm rot="-5400000">
            <a:off x="-2093475" y="4157500"/>
            <a:ext cx="4754443" cy="27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5"/>
              </a:lnSpc>
            </a:pPr>
            <a:r>
              <a:rPr lang="en-US" sz="1575" b="1" spc="12">
                <a:solidFill>
                  <a:srgbClr val="C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Rating &amp; Reviews  of Ecommerce Products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3330558" y="5786955"/>
            <a:ext cx="2149983" cy="439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"/>
              </a:lnSpc>
              <a:spcBef>
                <a:spcPct val="0"/>
              </a:spcBef>
            </a:pPr>
            <a:r>
              <a:rPr lang="en-US" sz="645" spc="-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Myntra offers an express delivery service for products marked with an "M-express tag" on the listing page</a:t>
            </a:r>
          </a:p>
          <a:p>
            <a:pPr algn="l">
              <a:lnSpc>
                <a:spcPts val="903"/>
              </a:lnSpc>
              <a:spcBef>
                <a:spcPct val="0"/>
              </a:spcBef>
            </a:pPr>
            <a:r>
              <a:rPr lang="en-US" sz="645" spc="-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Myntra has a dedicated customer connect team that is available 24/7 to answer queries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3156276" y="6494756"/>
            <a:ext cx="2277932" cy="232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"/>
              </a:lnSpc>
              <a:spcBef>
                <a:spcPct val="0"/>
              </a:spcBef>
            </a:pPr>
            <a:r>
              <a:rPr lang="en-US" sz="648" spc="-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AI-powered shopping experiences, virtual try-ons, and vernacular search.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5748400" y="6535086"/>
            <a:ext cx="2351881" cy="11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  <a:spcBef>
                <a:spcPct val="0"/>
              </a:spcBef>
            </a:pPr>
            <a:r>
              <a:rPr lang="en-US" sz="645" spc="-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Providing travel guidance to help people plan and enjoy their trips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8371185" y="6477936"/>
            <a:ext cx="2183706" cy="230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"/>
              </a:lnSpc>
              <a:spcBef>
                <a:spcPct val="0"/>
              </a:spcBef>
            </a:pPr>
            <a:r>
              <a:rPr lang="en-US" sz="645" spc="-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Automated fraud detection software screens every review for</a:t>
            </a:r>
          </a:p>
          <a:p>
            <a:pPr algn="ctr">
              <a:lnSpc>
                <a:spcPts val="910"/>
              </a:lnSpc>
              <a:spcBef>
                <a:spcPct val="0"/>
              </a:spcBef>
            </a:pPr>
            <a:r>
              <a:rPr lang="en-US" sz="645" spc="-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authenticity, to prevent unfair practices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696575" cy="7553325"/>
          </a:xfrm>
          <a:custGeom>
            <a:avLst/>
            <a:gdLst/>
            <a:ahLst/>
            <a:cxnLst/>
            <a:rect l="l" t="t" r="r" b="b"/>
            <a:pathLst>
              <a:path w="10696575" h="7553325">
                <a:moveTo>
                  <a:pt x="0" y="0"/>
                </a:moveTo>
                <a:lnTo>
                  <a:pt x="10696575" y="0"/>
                </a:lnTo>
                <a:lnTo>
                  <a:pt x="10696575" y="7553325"/>
                </a:lnTo>
                <a:lnTo>
                  <a:pt x="0" y="7553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032" t="-1513" r="-23989" b="-1601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975299" y="1008712"/>
            <a:ext cx="7716701" cy="749505"/>
            <a:chOff x="0" y="0"/>
            <a:chExt cx="2765491" cy="2686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65491" cy="268606"/>
            </a:xfrm>
            <a:custGeom>
              <a:avLst/>
              <a:gdLst/>
              <a:ahLst/>
              <a:cxnLst/>
              <a:rect l="l" t="t" r="r" b="b"/>
              <a:pathLst>
                <a:path w="2765491" h="268606">
                  <a:moveTo>
                    <a:pt x="0" y="0"/>
                  </a:moveTo>
                  <a:lnTo>
                    <a:pt x="2562291" y="0"/>
                  </a:lnTo>
                  <a:lnTo>
                    <a:pt x="2765491" y="134303"/>
                  </a:lnTo>
                  <a:lnTo>
                    <a:pt x="2562291" y="268606"/>
                  </a:lnTo>
                  <a:lnTo>
                    <a:pt x="0" y="268606"/>
                  </a:lnTo>
                  <a:lnTo>
                    <a:pt x="203200" y="13430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77800" y="-28575"/>
              <a:ext cx="2511491" cy="297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3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975022" y="883326"/>
            <a:ext cx="1000277" cy="1000277"/>
          </a:xfrm>
          <a:custGeom>
            <a:avLst/>
            <a:gdLst/>
            <a:ahLst/>
            <a:cxnLst/>
            <a:rect l="l" t="t" r="r" b="b"/>
            <a:pathLst>
              <a:path w="1000277" h="1000277">
                <a:moveTo>
                  <a:pt x="0" y="0"/>
                </a:moveTo>
                <a:lnTo>
                  <a:pt x="1000277" y="0"/>
                </a:lnTo>
                <a:lnTo>
                  <a:pt x="1000277" y="1000277"/>
                </a:lnTo>
                <a:lnTo>
                  <a:pt x="0" y="1000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10800000">
            <a:off x="2975299" y="2133036"/>
            <a:ext cx="7716701" cy="779998"/>
            <a:chOff x="0" y="0"/>
            <a:chExt cx="2765491" cy="2795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65491" cy="279534"/>
            </a:xfrm>
            <a:custGeom>
              <a:avLst/>
              <a:gdLst/>
              <a:ahLst/>
              <a:cxnLst/>
              <a:rect l="l" t="t" r="r" b="b"/>
              <a:pathLst>
                <a:path w="2765491" h="279534">
                  <a:moveTo>
                    <a:pt x="0" y="0"/>
                  </a:moveTo>
                  <a:lnTo>
                    <a:pt x="2562291" y="0"/>
                  </a:lnTo>
                  <a:lnTo>
                    <a:pt x="2765491" y="139767"/>
                  </a:lnTo>
                  <a:lnTo>
                    <a:pt x="2562291" y="279534"/>
                  </a:lnTo>
                  <a:lnTo>
                    <a:pt x="0" y="279534"/>
                  </a:lnTo>
                  <a:lnTo>
                    <a:pt x="203200" y="13976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177800" y="-28575"/>
              <a:ext cx="2511491" cy="308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34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4582" y="2039083"/>
            <a:ext cx="1720717" cy="967903"/>
          </a:xfrm>
          <a:custGeom>
            <a:avLst/>
            <a:gdLst/>
            <a:ahLst/>
            <a:cxnLst/>
            <a:rect l="l" t="t" r="r" b="b"/>
            <a:pathLst>
              <a:path w="1720717" h="967903">
                <a:moveTo>
                  <a:pt x="0" y="0"/>
                </a:moveTo>
                <a:lnTo>
                  <a:pt x="1720717" y="0"/>
                </a:lnTo>
                <a:lnTo>
                  <a:pt x="1720717" y="967903"/>
                </a:lnTo>
                <a:lnTo>
                  <a:pt x="0" y="967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-10800000">
            <a:off x="2975299" y="3197486"/>
            <a:ext cx="7716701" cy="779998"/>
            <a:chOff x="0" y="0"/>
            <a:chExt cx="2765491" cy="27953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65491" cy="279534"/>
            </a:xfrm>
            <a:custGeom>
              <a:avLst/>
              <a:gdLst/>
              <a:ahLst/>
              <a:cxnLst/>
              <a:rect l="l" t="t" r="r" b="b"/>
              <a:pathLst>
                <a:path w="2765491" h="279534">
                  <a:moveTo>
                    <a:pt x="0" y="0"/>
                  </a:moveTo>
                  <a:lnTo>
                    <a:pt x="2562291" y="0"/>
                  </a:lnTo>
                  <a:lnTo>
                    <a:pt x="2765491" y="139767"/>
                  </a:lnTo>
                  <a:lnTo>
                    <a:pt x="2562291" y="279534"/>
                  </a:lnTo>
                  <a:lnTo>
                    <a:pt x="0" y="279534"/>
                  </a:lnTo>
                  <a:lnTo>
                    <a:pt x="203200" y="13976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177800" y="-28575"/>
              <a:ext cx="2511491" cy="308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3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3110890" y="4271462"/>
            <a:ext cx="7716701" cy="779998"/>
            <a:chOff x="0" y="0"/>
            <a:chExt cx="2765491" cy="27953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65491" cy="279534"/>
            </a:xfrm>
            <a:custGeom>
              <a:avLst/>
              <a:gdLst/>
              <a:ahLst/>
              <a:cxnLst/>
              <a:rect l="l" t="t" r="r" b="b"/>
              <a:pathLst>
                <a:path w="2765491" h="279534">
                  <a:moveTo>
                    <a:pt x="0" y="0"/>
                  </a:moveTo>
                  <a:lnTo>
                    <a:pt x="2562291" y="0"/>
                  </a:lnTo>
                  <a:lnTo>
                    <a:pt x="2765491" y="139767"/>
                  </a:lnTo>
                  <a:lnTo>
                    <a:pt x="2562291" y="279534"/>
                  </a:lnTo>
                  <a:lnTo>
                    <a:pt x="0" y="279534"/>
                  </a:lnTo>
                  <a:lnTo>
                    <a:pt x="203200" y="13976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177800" y="-28575"/>
              <a:ext cx="2511491" cy="308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3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3110890" y="5337210"/>
            <a:ext cx="7716701" cy="779998"/>
            <a:chOff x="0" y="0"/>
            <a:chExt cx="2765491" cy="2795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65491" cy="279534"/>
            </a:xfrm>
            <a:custGeom>
              <a:avLst/>
              <a:gdLst/>
              <a:ahLst/>
              <a:cxnLst/>
              <a:rect l="l" t="t" r="r" b="b"/>
              <a:pathLst>
                <a:path w="2765491" h="279534">
                  <a:moveTo>
                    <a:pt x="0" y="0"/>
                  </a:moveTo>
                  <a:lnTo>
                    <a:pt x="2562291" y="0"/>
                  </a:lnTo>
                  <a:lnTo>
                    <a:pt x="2765491" y="139767"/>
                  </a:lnTo>
                  <a:lnTo>
                    <a:pt x="2562291" y="279534"/>
                  </a:lnTo>
                  <a:lnTo>
                    <a:pt x="0" y="279534"/>
                  </a:lnTo>
                  <a:lnTo>
                    <a:pt x="203200" y="13976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177800" y="-28575"/>
              <a:ext cx="2511491" cy="308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34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519430" y="3197486"/>
            <a:ext cx="2444946" cy="904630"/>
          </a:xfrm>
          <a:custGeom>
            <a:avLst/>
            <a:gdLst/>
            <a:ahLst/>
            <a:cxnLst/>
            <a:rect l="l" t="t" r="r" b="b"/>
            <a:pathLst>
              <a:path w="2444946" h="904630">
                <a:moveTo>
                  <a:pt x="0" y="0"/>
                </a:moveTo>
                <a:lnTo>
                  <a:pt x="2444946" y="0"/>
                </a:lnTo>
                <a:lnTo>
                  <a:pt x="2444946" y="904630"/>
                </a:lnTo>
                <a:lnTo>
                  <a:pt x="0" y="904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 rot="-10800000">
            <a:off x="3110890" y="6402958"/>
            <a:ext cx="7716701" cy="931003"/>
            <a:chOff x="0" y="0"/>
            <a:chExt cx="2765491" cy="3336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65491" cy="333650"/>
            </a:xfrm>
            <a:custGeom>
              <a:avLst/>
              <a:gdLst/>
              <a:ahLst/>
              <a:cxnLst/>
              <a:rect l="l" t="t" r="r" b="b"/>
              <a:pathLst>
                <a:path w="2765491" h="333650">
                  <a:moveTo>
                    <a:pt x="0" y="0"/>
                  </a:moveTo>
                  <a:lnTo>
                    <a:pt x="2562291" y="0"/>
                  </a:lnTo>
                  <a:lnTo>
                    <a:pt x="2765491" y="166825"/>
                  </a:lnTo>
                  <a:lnTo>
                    <a:pt x="2562291" y="333650"/>
                  </a:lnTo>
                  <a:lnTo>
                    <a:pt x="0" y="333650"/>
                  </a:lnTo>
                  <a:lnTo>
                    <a:pt x="203200" y="166825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177800" y="-28575"/>
              <a:ext cx="2511491" cy="362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34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505429" y="4175548"/>
            <a:ext cx="1219022" cy="1161662"/>
          </a:xfrm>
          <a:custGeom>
            <a:avLst/>
            <a:gdLst/>
            <a:ahLst/>
            <a:cxnLst/>
            <a:rect l="l" t="t" r="r" b="b"/>
            <a:pathLst>
              <a:path w="1219022" h="1161662">
                <a:moveTo>
                  <a:pt x="0" y="0"/>
                </a:moveTo>
                <a:lnTo>
                  <a:pt x="1219023" y="0"/>
                </a:lnTo>
                <a:lnTo>
                  <a:pt x="1219023" y="1161662"/>
                </a:lnTo>
                <a:lnTo>
                  <a:pt x="0" y="11616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937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86933" y="5489610"/>
            <a:ext cx="2355598" cy="913348"/>
          </a:xfrm>
          <a:custGeom>
            <a:avLst/>
            <a:gdLst/>
            <a:ahLst/>
            <a:cxnLst/>
            <a:rect l="l" t="t" r="r" b="b"/>
            <a:pathLst>
              <a:path w="2355598" h="913348">
                <a:moveTo>
                  <a:pt x="0" y="0"/>
                </a:moveTo>
                <a:lnTo>
                  <a:pt x="2355597" y="0"/>
                </a:lnTo>
                <a:lnTo>
                  <a:pt x="2355597" y="913348"/>
                </a:lnTo>
                <a:lnTo>
                  <a:pt x="0" y="9133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34756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46943" y="585690"/>
            <a:ext cx="3235577" cy="6936510"/>
          </a:xfrm>
          <a:custGeom>
            <a:avLst/>
            <a:gdLst/>
            <a:ahLst/>
            <a:cxnLst/>
            <a:rect l="l" t="t" r="r" b="b"/>
            <a:pathLst>
              <a:path w="3235577" h="6936510">
                <a:moveTo>
                  <a:pt x="0" y="0"/>
                </a:moveTo>
                <a:lnTo>
                  <a:pt x="3235577" y="0"/>
                </a:lnTo>
                <a:lnTo>
                  <a:pt x="3235577" y="6936510"/>
                </a:lnTo>
                <a:lnTo>
                  <a:pt x="0" y="69365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2958" r="-42958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429740" y="2075886"/>
            <a:ext cx="2864933" cy="1604362"/>
          </a:xfrm>
          <a:custGeom>
            <a:avLst/>
            <a:gdLst/>
            <a:ahLst/>
            <a:cxnLst/>
            <a:rect l="l" t="t" r="r" b="b"/>
            <a:pathLst>
              <a:path w="2864933" h="1604362">
                <a:moveTo>
                  <a:pt x="0" y="0"/>
                </a:moveTo>
                <a:lnTo>
                  <a:pt x="2864932" y="0"/>
                </a:lnTo>
                <a:lnTo>
                  <a:pt x="2864932" y="1604362"/>
                </a:lnTo>
                <a:lnTo>
                  <a:pt x="0" y="16043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524156" y="756000"/>
            <a:ext cx="2681150" cy="1531607"/>
          </a:xfrm>
          <a:custGeom>
            <a:avLst/>
            <a:gdLst/>
            <a:ahLst/>
            <a:cxnLst/>
            <a:rect l="l" t="t" r="r" b="b"/>
            <a:pathLst>
              <a:path w="2681150" h="1531607">
                <a:moveTo>
                  <a:pt x="0" y="0"/>
                </a:moveTo>
                <a:lnTo>
                  <a:pt x="2681151" y="0"/>
                </a:lnTo>
                <a:lnTo>
                  <a:pt x="2681151" y="1531607"/>
                </a:lnTo>
                <a:lnTo>
                  <a:pt x="0" y="15316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420813" y="3832648"/>
            <a:ext cx="2882786" cy="1371212"/>
          </a:xfrm>
          <a:custGeom>
            <a:avLst/>
            <a:gdLst/>
            <a:ahLst/>
            <a:cxnLst/>
            <a:rect l="l" t="t" r="r" b="b"/>
            <a:pathLst>
              <a:path w="2882786" h="1371212">
                <a:moveTo>
                  <a:pt x="0" y="0"/>
                </a:moveTo>
                <a:lnTo>
                  <a:pt x="2882786" y="0"/>
                </a:lnTo>
                <a:lnTo>
                  <a:pt x="2882786" y="1371212"/>
                </a:lnTo>
                <a:lnTo>
                  <a:pt x="0" y="1371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17732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329940" y="5203860"/>
            <a:ext cx="3036527" cy="2130101"/>
          </a:xfrm>
          <a:custGeom>
            <a:avLst/>
            <a:gdLst/>
            <a:ahLst/>
            <a:cxnLst/>
            <a:rect l="l" t="t" r="r" b="b"/>
            <a:pathLst>
              <a:path w="3036527" h="2130101">
                <a:moveTo>
                  <a:pt x="0" y="0"/>
                </a:moveTo>
                <a:lnTo>
                  <a:pt x="3036526" y="0"/>
                </a:lnTo>
                <a:lnTo>
                  <a:pt x="3036526" y="2130101"/>
                </a:lnTo>
                <a:lnTo>
                  <a:pt x="0" y="21301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327341" y="-38525"/>
            <a:ext cx="10364659" cy="10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8"/>
              </a:lnSpc>
            </a:pPr>
            <a:r>
              <a:rPr lang="en-US" sz="3020" b="1">
                <a:solidFill>
                  <a:srgbClr val="C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reviews matter for the business in the case of Zomato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709453" y="1074375"/>
            <a:ext cx="6226547" cy="763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sz="1545" b="1" spc="-2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Build Trust-</a:t>
            </a:r>
            <a:r>
              <a:rPr lang="en-US" sz="1545" spc="-2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Reviews from independent sources act as social proof, making customers more likely to trust a business.</a:t>
            </a:r>
          </a:p>
          <a:p>
            <a:pPr algn="ctr">
              <a:lnSpc>
                <a:spcPts val="1883"/>
              </a:lnSpc>
              <a:spcBef>
                <a:spcPct val="0"/>
              </a:spcBef>
            </a:pPr>
            <a:endParaRPr lang="en-US" sz="1545" spc="-2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482520" y="2243600"/>
            <a:ext cx="6226547" cy="763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sz="1545" b="1" spc="-2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Influence purchase decisions- </a:t>
            </a:r>
            <a:r>
              <a:rPr lang="en-US" sz="1545" spc="-2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Positive reviews can persuade customers to choose a business, which can boost sales</a:t>
            </a:r>
          </a:p>
          <a:p>
            <a:pPr algn="ctr">
              <a:lnSpc>
                <a:spcPts val="1883"/>
              </a:lnSpc>
              <a:spcBef>
                <a:spcPct val="0"/>
              </a:spcBef>
            </a:pPr>
            <a:endParaRPr lang="en-US" sz="1545" spc="-2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964376" y="3254636"/>
            <a:ext cx="7716701" cy="678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sz="1545" b="1" spc="-2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             Enhance online reputation-</a:t>
            </a:r>
            <a:r>
              <a:rPr lang="en-US" sz="1545" spc="-2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Positive reviews can help a business establish a positive online reputation.</a:t>
            </a:r>
          </a:p>
          <a:p>
            <a:pPr algn="ctr">
              <a:lnSpc>
                <a:spcPts val="1183"/>
              </a:lnSpc>
              <a:spcBef>
                <a:spcPct val="0"/>
              </a:spcBef>
            </a:pPr>
            <a:endParaRPr lang="en-US" sz="1545" spc="-2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294672" y="4320384"/>
            <a:ext cx="7716701" cy="678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sz="1545" b="1" spc="-2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Provide insight for improvement-</a:t>
            </a:r>
            <a:r>
              <a:rPr lang="en-US" sz="1545" spc="-2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Reviews can help businesses identify areas for improvement and optimize their processes and customer experience</a:t>
            </a:r>
          </a:p>
          <a:p>
            <a:pPr algn="ctr">
              <a:lnSpc>
                <a:spcPts val="1183"/>
              </a:lnSpc>
              <a:spcBef>
                <a:spcPct val="0"/>
              </a:spcBef>
            </a:pPr>
            <a:endParaRPr lang="en-US" sz="1545" spc="-2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482520" y="5394360"/>
            <a:ext cx="7716701" cy="678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sz="1545" b="1" spc="-2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Help reduce risk-</a:t>
            </a:r>
            <a:r>
              <a:rPr lang="en-US" sz="1545" spc="-2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Reviews can help consumers understand if a restaurant </a:t>
            </a:r>
          </a:p>
          <a:p>
            <a:pPr algn="ctr">
              <a:lnSpc>
                <a:spcPts val="2163"/>
              </a:lnSpc>
            </a:pPr>
            <a:r>
              <a:rPr lang="en-US" sz="1545" spc="-2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is safe to visit, and if the price is reasonable</a:t>
            </a:r>
          </a:p>
          <a:p>
            <a:pPr algn="ctr">
              <a:lnSpc>
                <a:spcPts val="1183"/>
              </a:lnSpc>
              <a:spcBef>
                <a:spcPct val="0"/>
              </a:spcBef>
            </a:pPr>
            <a:endParaRPr lang="en-US" sz="1545" spc="-2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818570" y="6488683"/>
            <a:ext cx="7716701" cy="946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sz="1545" b="1" spc="-2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Drive conversion -</a:t>
            </a:r>
            <a:r>
              <a:rPr lang="en-US" sz="1545" spc="-2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Reviews are the main driver of conversion on </a:t>
            </a:r>
          </a:p>
          <a:p>
            <a:pPr algn="ctr">
              <a:lnSpc>
                <a:spcPts val="2163"/>
              </a:lnSpc>
            </a:pPr>
            <a:r>
              <a:rPr lang="en-US" sz="1545" spc="-2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Zomato,as customers look for information about a restaurant's </a:t>
            </a:r>
          </a:p>
          <a:p>
            <a:pPr algn="ctr">
              <a:lnSpc>
                <a:spcPts val="2163"/>
              </a:lnSpc>
            </a:pPr>
            <a:r>
              <a:rPr lang="en-US" sz="1545" spc="-2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taste, quality, service, and price.</a:t>
            </a:r>
          </a:p>
          <a:p>
            <a:pPr algn="ctr">
              <a:lnSpc>
                <a:spcPts val="1183"/>
              </a:lnSpc>
              <a:spcBef>
                <a:spcPct val="0"/>
              </a:spcBef>
            </a:pPr>
            <a:endParaRPr lang="en-US" sz="1545" spc="-2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575</Words>
  <Application>Microsoft Office PowerPoint</Application>
  <PresentationFormat>Custom</PresentationFormat>
  <Paragraphs>64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7" baseType="lpstr">
      <vt:lpstr>Montserrat Medium</vt:lpstr>
      <vt:lpstr>Calibri</vt:lpstr>
      <vt:lpstr>IBM Plex Sans</vt:lpstr>
      <vt:lpstr>Canva Sans Bold</vt:lpstr>
      <vt:lpstr>Helvetica World</vt:lpstr>
      <vt:lpstr>Open Sans</vt:lpstr>
      <vt:lpstr>Montserrat Classic Bold</vt:lpstr>
      <vt:lpstr>Poppins Bold</vt:lpstr>
      <vt:lpstr>IBM Plex Sans Bold</vt:lpstr>
      <vt:lpstr>Arial</vt:lpstr>
      <vt:lpstr>Inter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Milestone_1-Food_Delivery.pdf</dc:title>
  <cp:lastModifiedBy>Deepak SVG</cp:lastModifiedBy>
  <cp:revision>1</cp:revision>
  <dcterms:created xsi:type="dcterms:W3CDTF">2006-08-16T00:00:00Z</dcterms:created>
  <dcterms:modified xsi:type="dcterms:W3CDTF">2024-09-15T07:07:11Z</dcterms:modified>
  <dc:identifier>DAGQyGafDwA</dc:identifier>
</cp:coreProperties>
</file>